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065673164919362E-4"/>
          <c:y val="0.20803357294002489"/>
          <c:w val="0.96401869225074155"/>
          <c:h val="0.7020604883082869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Cuantías Mensuales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7187500000000001E-2"/>
                  <c:y val="-3.0468748125692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1BC-4EBD-A2D0-99C838C78283}"/>
                </c:ext>
              </c:extLst>
            </c:dLbl>
            <c:dLbl>
              <c:idx val="1"/>
              <c:layout>
                <c:manualLayout>
                  <c:x val="-9.3749999999999997E-3"/>
                  <c:y val="-2.5781248414047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1BC-4EBD-A2D0-99C838C78283}"/>
                </c:ext>
              </c:extLst>
            </c:dLbl>
            <c:dLbl>
              <c:idx val="2"/>
              <c:layout>
                <c:manualLayout>
                  <c:x val="-3.1250000000000002E-3"/>
                  <c:y val="-2.34374985582247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1BC-4EBD-A2D0-99C838C782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alinga" panose="020B0502040204020203" pitchFamily="34" charset="0"/>
                    <a:ea typeface="+mn-ea"/>
                    <a:cs typeface="Kalinga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3"/>
                <c:pt idx="0">
                  <c:v>Con cónyuge a cargo</c:v>
                </c:pt>
                <c:pt idx="1">
                  <c:v>Sin cónyuge (unidad económica unipersonal)</c:v>
                </c:pt>
                <c:pt idx="2">
                  <c:v>Con cónyuge NO a cargo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 formatCode="#,##0.00">
                  <c:v>1256.5999999999999</c:v>
                </c:pt>
                <c:pt idx="1">
                  <c:v>936.2</c:v>
                </c:pt>
                <c:pt idx="2">
                  <c:v>888.7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BC-4EBD-A2D0-99C838C78283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Cuantías Anuales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645502418044985E-17"/>
                  <c:y val="-2.8124998269869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BC-4EBD-A2D0-99C838C78283}"/>
                </c:ext>
              </c:extLst>
            </c:dLbl>
            <c:dLbl>
              <c:idx val="1"/>
              <c:layout>
                <c:manualLayout>
                  <c:x val="1.4062499999999943E-2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1BC-4EBD-A2D0-99C838C78283}"/>
                </c:ext>
              </c:extLst>
            </c:dLbl>
            <c:dLbl>
              <c:idx val="2"/>
              <c:layout>
                <c:manualLayout>
                  <c:x val="2.0312500000000001E-2"/>
                  <c:y val="-2.1093748702402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1BC-4EBD-A2D0-99C838C782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alinga" panose="020B0502040204020203" pitchFamily="34" charset="0"/>
                    <a:ea typeface="+mn-ea"/>
                    <a:cs typeface="Kalinga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3"/>
                <c:pt idx="0">
                  <c:v>Con cónyuge a cargo</c:v>
                </c:pt>
                <c:pt idx="1">
                  <c:v>Sin cónyuge (unidad económica unipersonal)</c:v>
                </c:pt>
                <c:pt idx="2">
                  <c:v>Con cónyuge NO a cargo</c:v>
                </c:pt>
              </c:strCache>
            </c:strRef>
          </c:cat>
          <c:val>
            <c:numRef>
              <c:f>Hoja1!$C$2:$C$5</c:f>
              <c:numCache>
                <c:formatCode>#,##0.00</c:formatCode>
                <c:ptCount val="4"/>
                <c:pt idx="0">
                  <c:v>17592.400000000001</c:v>
                </c:pt>
                <c:pt idx="1">
                  <c:v>13106.8</c:v>
                </c:pt>
                <c:pt idx="2">
                  <c:v>12441.8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BC-4EBD-A2D0-99C838C78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1094456"/>
        <c:axId val="301090856"/>
        <c:axId val="460611848"/>
      </c:bar3DChart>
      <c:catAx>
        <c:axId val="301094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linga" panose="020B0502040204020203" pitchFamily="34" charset="0"/>
                <a:ea typeface="+mn-ea"/>
                <a:cs typeface="Kalinga" panose="020B0502040204020203" pitchFamily="34" charset="0"/>
              </a:defRPr>
            </a:pPr>
            <a:endParaRPr lang="es-ES"/>
          </a:p>
        </c:txPr>
        <c:crossAx val="301090856"/>
        <c:crosses val="autoZero"/>
        <c:auto val="1"/>
        <c:lblAlgn val="ctr"/>
        <c:lblOffset val="100"/>
        <c:noMultiLvlLbl val="0"/>
      </c:catAx>
      <c:valAx>
        <c:axId val="301090856"/>
        <c:scaling>
          <c:orientation val="minMax"/>
          <c:max val="20000"/>
        </c:scaling>
        <c:delete val="1"/>
        <c:axPos val="l"/>
        <c:numFmt formatCode="#,##0.00" sourceLinked="1"/>
        <c:majorTickMark val="none"/>
        <c:minorTickMark val="none"/>
        <c:tickLblPos val="nextTo"/>
        <c:crossAx val="301094456"/>
        <c:crosses val="autoZero"/>
        <c:crossBetween val="between"/>
      </c:valAx>
      <c:serAx>
        <c:axId val="460611848"/>
        <c:scaling>
          <c:orientation val="minMax"/>
        </c:scaling>
        <c:delete val="1"/>
        <c:axPos val="b"/>
        <c:majorTickMark val="none"/>
        <c:minorTickMark val="none"/>
        <c:tickLblPos val="nextTo"/>
        <c:crossAx val="301090856"/>
        <c:crosses val="autoZero"/>
        <c:tickLblSkip val="1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8945357081768202"/>
          <c:y val="0.93685449093687212"/>
          <c:w val="0.39332193650698549"/>
          <c:h val="5.03424400902061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linga" panose="020B0502040204020203" pitchFamily="34" charset="0"/>
              <a:ea typeface="+mn-ea"/>
              <a:cs typeface="Kalinga" panose="020B0502040204020203" pitchFamily="34" charset="0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Kalinga" panose="020B0502040204020203" pitchFamily="34" charset="0"/>
          <a:cs typeface="Kalinga" panose="020B0502040204020203" pitchFamily="34" charset="0"/>
        </a:defRPr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598545985465637E-2"/>
          <c:y val="0.17361017430823289"/>
          <c:w val="0.96401869225074155"/>
          <c:h val="0.7020604883082869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Cuantías Mensuales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7187500000000001E-2"/>
                  <c:y val="-3.0468748125692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1BC-4EBD-A2D0-99C838C78283}"/>
                </c:ext>
              </c:extLst>
            </c:dLbl>
            <c:dLbl>
              <c:idx val="1"/>
              <c:layout>
                <c:manualLayout>
                  <c:x val="-9.3749999999999997E-3"/>
                  <c:y val="-2.5781248414047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1BC-4EBD-A2D0-99C838C78283}"/>
                </c:ext>
              </c:extLst>
            </c:dLbl>
            <c:dLbl>
              <c:idx val="2"/>
              <c:layout>
                <c:manualLayout>
                  <c:x val="-3.1250000000000002E-3"/>
                  <c:y val="-2.34374985582247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1BC-4EBD-A2D0-99C838C782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alinga" panose="020B0502040204020203" pitchFamily="34" charset="0"/>
                    <a:ea typeface="+mn-ea"/>
                    <a:cs typeface="Kalinga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3"/>
                <c:pt idx="0">
                  <c:v>Con cónyuge a cargo</c:v>
                </c:pt>
                <c:pt idx="1">
                  <c:v>Sin cónyuge (unidad económica unipersonal)</c:v>
                </c:pt>
                <c:pt idx="2">
                  <c:v>Con cónyuge NO a cargo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 formatCode="#,##0.00">
                  <c:v>1256.5999999999999</c:v>
                </c:pt>
                <c:pt idx="1">
                  <c:v>875.9</c:v>
                </c:pt>
                <c:pt idx="2">
                  <c:v>827.9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BC-4EBD-A2D0-99C838C78283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Cuantías Anuales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645502418044985E-17"/>
                  <c:y val="-2.8124998269869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BC-4EBD-A2D0-99C838C78283}"/>
                </c:ext>
              </c:extLst>
            </c:dLbl>
            <c:dLbl>
              <c:idx val="1"/>
              <c:layout>
                <c:manualLayout>
                  <c:x val="1.4062499999999943E-2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1BC-4EBD-A2D0-99C838C78283}"/>
                </c:ext>
              </c:extLst>
            </c:dLbl>
            <c:dLbl>
              <c:idx val="2"/>
              <c:layout>
                <c:manualLayout>
                  <c:x val="2.0312500000000001E-2"/>
                  <c:y val="-2.1093748702402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1BC-4EBD-A2D0-99C838C782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alinga" panose="020B0502040204020203" pitchFamily="34" charset="0"/>
                    <a:ea typeface="+mn-ea"/>
                    <a:cs typeface="Kalinga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3"/>
                <c:pt idx="0">
                  <c:v>Con cónyuge a cargo</c:v>
                </c:pt>
                <c:pt idx="1">
                  <c:v>Sin cónyuge (unidad económica unipersonal)</c:v>
                </c:pt>
                <c:pt idx="2">
                  <c:v>Con cónyuge NO a cargo</c:v>
                </c:pt>
              </c:strCache>
            </c:strRef>
          </c:cat>
          <c:val>
            <c:numRef>
              <c:f>Hoja1!$C$2:$C$5</c:f>
              <c:numCache>
                <c:formatCode>#,##0.00</c:formatCode>
                <c:ptCount val="4"/>
                <c:pt idx="0">
                  <c:v>17592.400000000001</c:v>
                </c:pt>
                <c:pt idx="1">
                  <c:v>12262.6</c:v>
                </c:pt>
                <c:pt idx="2">
                  <c:v>11590.6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BC-4EBD-A2D0-99C838C78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1094456"/>
        <c:axId val="301090856"/>
        <c:axId val="460611848"/>
      </c:bar3DChart>
      <c:catAx>
        <c:axId val="301094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linga" panose="020B0502040204020203" pitchFamily="34" charset="0"/>
                <a:ea typeface="+mn-ea"/>
                <a:cs typeface="Kalinga" panose="020B0502040204020203" pitchFamily="34" charset="0"/>
              </a:defRPr>
            </a:pPr>
            <a:endParaRPr lang="es-ES"/>
          </a:p>
        </c:txPr>
        <c:crossAx val="301090856"/>
        <c:crosses val="autoZero"/>
        <c:auto val="1"/>
        <c:lblAlgn val="ctr"/>
        <c:lblOffset val="100"/>
        <c:noMultiLvlLbl val="0"/>
      </c:catAx>
      <c:valAx>
        <c:axId val="30109085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301094456"/>
        <c:crosses val="autoZero"/>
        <c:crossBetween val="between"/>
      </c:valAx>
      <c:serAx>
        <c:axId val="460611848"/>
        <c:scaling>
          <c:orientation val="minMax"/>
        </c:scaling>
        <c:delete val="1"/>
        <c:axPos val="b"/>
        <c:majorTickMark val="out"/>
        <c:minorTickMark val="none"/>
        <c:tickLblPos val="nextTo"/>
        <c:crossAx val="301090856"/>
        <c:crosses val="autoZero"/>
        <c:tickLblSkip val="1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9826925068156933"/>
          <c:y val="0.93685449093687212"/>
          <c:w val="0.38450620715426526"/>
          <c:h val="5.03424400902061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linga" panose="020B0502040204020203" pitchFamily="34" charset="0"/>
              <a:ea typeface="+mn-ea"/>
              <a:cs typeface="Kalinga" panose="020B0502040204020203" pitchFamily="34" charset="0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Kalinga" panose="020B0502040204020203" pitchFamily="34" charset="0"/>
          <a:cs typeface="Kalinga" panose="020B0502040204020203" pitchFamily="34" charset="0"/>
        </a:defRPr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598545985465637E-2"/>
          <c:y val="0.17361017430823289"/>
          <c:w val="0.96401869225074155"/>
          <c:h val="0.7020604883082869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Cuantías Mensuales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7187500000000001E-2"/>
                  <c:y val="-3.0468748125692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1BC-4EBD-A2D0-99C838C78283}"/>
                </c:ext>
              </c:extLst>
            </c:dLbl>
            <c:dLbl>
              <c:idx val="1"/>
              <c:layout>
                <c:manualLayout>
                  <c:x val="-9.3749999999999997E-3"/>
                  <c:y val="-2.5781248414047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1BC-4EBD-A2D0-99C838C78283}"/>
                </c:ext>
              </c:extLst>
            </c:dLbl>
            <c:dLbl>
              <c:idx val="2"/>
              <c:layout>
                <c:manualLayout>
                  <c:x val="-3.1250000000000002E-3"/>
                  <c:y val="-2.34374985582247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1BC-4EBD-A2D0-99C838C782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alinga" panose="020B0502040204020203" pitchFamily="34" charset="0"/>
                    <a:ea typeface="+mn-ea"/>
                    <a:cs typeface="Kalinga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3"/>
                <c:pt idx="0">
                  <c:v>Con cónyuge a cargo</c:v>
                </c:pt>
                <c:pt idx="1">
                  <c:v>Sin cónyuge (unidad económica unipersonal)</c:v>
                </c:pt>
                <c:pt idx="2">
                  <c:v>Con cónyuge NO a cargo</c:v>
                </c:pt>
              </c:strCache>
            </c:strRef>
          </c:cat>
          <c:val>
            <c:numRef>
              <c:f>Hoja1!$B$2:$B$5</c:f>
              <c:numCache>
                <c:formatCode>#,##0.00</c:formatCode>
                <c:ptCount val="4"/>
                <c:pt idx="0">
                  <c:v>1884.7</c:v>
                </c:pt>
                <c:pt idx="1">
                  <c:v>1404.3</c:v>
                </c:pt>
                <c:pt idx="2">
                  <c:v>1333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BC-4EBD-A2D0-99C838C78283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Cuantías Anuales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645502418044985E-17"/>
                  <c:y val="-2.8124998269869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BC-4EBD-A2D0-99C838C78283}"/>
                </c:ext>
              </c:extLst>
            </c:dLbl>
            <c:dLbl>
              <c:idx val="1"/>
              <c:layout>
                <c:manualLayout>
                  <c:x val="1.4062499999999943E-2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1BC-4EBD-A2D0-99C838C78283}"/>
                </c:ext>
              </c:extLst>
            </c:dLbl>
            <c:dLbl>
              <c:idx val="2"/>
              <c:layout>
                <c:manualLayout>
                  <c:x val="2.0312500000000001E-2"/>
                  <c:y val="-2.1093748702402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1BC-4EBD-A2D0-99C838C782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alinga" panose="020B0502040204020203" pitchFamily="34" charset="0"/>
                    <a:ea typeface="+mn-ea"/>
                    <a:cs typeface="Kalinga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3"/>
                <c:pt idx="0">
                  <c:v>Con cónyuge a cargo</c:v>
                </c:pt>
                <c:pt idx="1">
                  <c:v>Sin cónyuge (unidad económica unipersonal)</c:v>
                </c:pt>
                <c:pt idx="2">
                  <c:v>Con cónyuge NO a cargo</c:v>
                </c:pt>
              </c:strCache>
            </c:strRef>
          </c:cat>
          <c:val>
            <c:numRef>
              <c:f>Hoja1!$C$2:$C$5</c:f>
              <c:numCache>
                <c:formatCode>#,##0.00</c:formatCode>
                <c:ptCount val="4"/>
                <c:pt idx="0">
                  <c:v>26385.8</c:v>
                </c:pt>
                <c:pt idx="1">
                  <c:v>19660.2</c:v>
                </c:pt>
                <c:pt idx="2">
                  <c:v>18662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BC-4EBD-A2D0-99C838C78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1094456"/>
        <c:axId val="301090856"/>
        <c:axId val="460611848"/>
      </c:bar3DChart>
      <c:catAx>
        <c:axId val="301094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linga" panose="020B0502040204020203" pitchFamily="34" charset="0"/>
                <a:ea typeface="+mn-ea"/>
                <a:cs typeface="Kalinga" panose="020B0502040204020203" pitchFamily="34" charset="0"/>
              </a:defRPr>
            </a:pPr>
            <a:endParaRPr lang="es-ES"/>
          </a:p>
        </c:txPr>
        <c:crossAx val="301090856"/>
        <c:crosses val="autoZero"/>
        <c:auto val="1"/>
        <c:lblAlgn val="ctr"/>
        <c:lblOffset val="100"/>
        <c:noMultiLvlLbl val="0"/>
      </c:catAx>
      <c:valAx>
        <c:axId val="30109085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301094456"/>
        <c:crosses val="autoZero"/>
        <c:crossBetween val="between"/>
      </c:valAx>
      <c:serAx>
        <c:axId val="460611848"/>
        <c:scaling>
          <c:orientation val="minMax"/>
        </c:scaling>
        <c:delete val="1"/>
        <c:axPos val="b"/>
        <c:majorTickMark val="out"/>
        <c:minorTickMark val="none"/>
        <c:tickLblPos val="nextTo"/>
        <c:crossAx val="301090856"/>
        <c:crosses val="autoZero"/>
        <c:tickLblSkip val="1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9826925068156933"/>
          <c:y val="0.93685449093687212"/>
          <c:w val="0.38450620715426526"/>
          <c:h val="5.03424400902061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linga" panose="020B0502040204020203" pitchFamily="34" charset="0"/>
              <a:ea typeface="+mn-ea"/>
              <a:cs typeface="Kalinga" panose="020B0502040204020203" pitchFamily="34" charset="0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Kalinga" panose="020B0502040204020203" pitchFamily="34" charset="0"/>
          <a:cs typeface="Kalinga" panose="020B0502040204020203" pitchFamily="34" charset="0"/>
        </a:defRPr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598558552494054E-2"/>
          <c:y val="9.9467511398183439E-2"/>
          <c:w val="0.96401869225074155"/>
          <c:h val="0.7020604883082869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Cuantías Anuales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8645502418044985E-17"/>
                  <c:y val="-2.8124998269869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1BC-4EBD-A2D0-99C838C78283}"/>
                </c:ext>
              </c:extLst>
            </c:dLbl>
            <c:dLbl>
              <c:idx val="1"/>
              <c:layout>
                <c:manualLayout>
                  <c:x val="1.4062499999999943E-2"/>
                  <c:y val="-3.5156247837337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1BC-4EBD-A2D0-99C838C78283}"/>
                </c:ext>
              </c:extLst>
            </c:dLbl>
            <c:dLbl>
              <c:idx val="2"/>
              <c:layout>
                <c:manualLayout>
                  <c:x val="2.0312500000000001E-2"/>
                  <c:y val="-2.1093748702402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1BC-4EBD-A2D0-99C838C782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Kalinga" panose="020B0502040204020203" pitchFamily="34" charset="0"/>
                    <a:ea typeface="+mn-ea"/>
                    <a:cs typeface="Kalinga" panose="020B0502040204020203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3"/>
                <c:pt idx="0">
                  <c:v>Con cónyuge a cargo</c:v>
                </c:pt>
                <c:pt idx="1">
                  <c:v>Sin cónyuge (unidad económica unipersonal)</c:v>
                </c:pt>
                <c:pt idx="2">
                  <c:v>Con cónyuge NO a cargo</c:v>
                </c:pt>
              </c:strCache>
            </c:strRef>
          </c:cat>
          <c:val>
            <c:numRef>
              <c:f>Hoja1!$B$2:$B$5</c:f>
              <c:numCache>
                <c:formatCode>#,##0.00</c:formatCode>
                <c:ptCount val="4"/>
                <c:pt idx="0">
                  <c:v>11013</c:v>
                </c:pt>
                <c:pt idx="1">
                  <c:v>9442</c:v>
                </c:pt>
                <c:pt idx="2">
                  <c:v>9442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BC-4EBD-A2D0-99C838C78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1094456"/>
        <c:axId val="301090856"/>
        <c:axId val="460611848"/>
      </c:bar3DChart>
      <c:catAx>
        <c:axId val="301094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linga" panose="020B0502040204020203" pitchFamily="34" charset="0"/>
                <a:ea typeface="+mn-ea"/>
                <a:cs typeface="Kalinga" panose="020B0502040204020203" pitchFamily="34" charset="0"/>
              </a:defRPr>
            </a:pPr>
            <a:endParaRPr lang="es-ES"/>
          </a:p>
        </c:txPr>
        <c:crossAx val="301090856"/>
        <c:crosses val="autoZero"/>
        <c:auto val="1"/>
        <c:lblAlgn val="ctr"/>
        <c:lblOffset val="100"/>
        <c:noMultiLvlLbl val="0"/>
      </c:catAx>
      <c:valAx>
        <c:axId val="30109085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301094456"/>
        <c:crosses val="autoZero"/>
        <c:crossBetween val="between"/>
      </c:valAx>
      <c:serAx>
        <c:axId val="460611848"/>
        <c:scaling>
          <c:orientation val="minMax"/>
        </c:scaling>
        <c:delete val="1"/>
        <c:axPos val="b"/>
        <c:majorTickMark val="out"/>
        <c:minorTickMark val="none"/>
        <c:tickLblPos val="nextTo"/>
        <c:crossAx val="301090856"/>
        <c:crosses val="autoZero"/>
        <c:tickLblSkip val="1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9826925068156933"/>
          <c:y val="0.93685449093687212"/>
          <c:w val="0.38450620715426526"/>
          <c:h val="5.03424400902061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linga" panose="020B0502040204020203" pitchFamily="34" charset="0"/>
              <a:ea typeface="+mn-ea"/>
              <a:cs typeface="Kalinga" panose="020B0502040204020203" pitchFamily="34" charset="0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Kalinga" panose="020B0502040204020203" pitchFamily="34" charset="0"/>
          <a:cs typeface="Kalinga" panose="020B0502040204020203" pitchFamily="34" charset="0"/>
        </a:defRPr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B10646-FB80-880D-05B7-C4267B3E7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FA4F3D-9FBB-78E0-0701-702C3BBD2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EC9BF4-A09C-C2D7-2A7F-D7550691C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8C9CFD-BF99-43E3-DC2C-002AC4E7F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D9BEA5-9F23-F9B9-33F4-8EF0AB9CE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125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3BB797-5C17-F436-DC1F-A32412840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06720A-06B3-E45A-934B-3ADC69E8A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BEE855-5867-288C-2DB2-8BB4EF8D1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350158-0117-613B-3F56-F67139AA3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C1CC33-7E6C-3ED2-36CC-1F8263B73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574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A521D04-B4B7-C38D-2A22-41EC1FC10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4426786-A4DF-CDA5-FAF9-E31DB7CE1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75BE9C-2D9F-4520-77FA-855986595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9EC94C-1FB8-4C75-2ABC-364178BCA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87D661-8AC0-35F6-E5F9-D15AE6EDC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979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FD970E-B576-F7E8-1F9B-8B1D86055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D277FF-393A-68E3-0BC5-EB99A2E06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15B1D7-6793-2B14-87F7-4D9F461A3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19CCFF-F894-1540-2AA9-120BD8CA7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E3DF77-EE1E-D7B1-2AF2-49071B352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614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E81ED9-9292-EC66-3415-605F71586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2BE447-D535-6ED8-5334-F3C988B91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D09E54-3780-A865-AD32-280C0EC0D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16D2AE-4EE9-05D5-74FD-30DBB45DF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DF121C-F5D6-6A12-0E94-234466FB9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37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C0B78-D2C5-60FD-148C-A9D58F9EB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BE75C7-50F3-8954-98FB-DCB46CDD49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28FBFAB-85FC-88DF-08D9-81749EC92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F019DA-C32D-1FD0-2CD6-1713A1A31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0653A4-FD1D-BC76-96F9-30AB0390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4F78C1-2997-AFD6-4FB3-F04F2E0A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446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17CFC1-B63A-AC4F-DD90-854E38F73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5C7115-F823-470D-8A97-725FA196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2E268C-03E1-6B0A-9AB8-39CF00AC1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1DF5431-D58D-F12B-AF31-792523326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4E08FB9-FFEE-548C-DF99-46FC8A679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CFED0CE-C5FA-7516-2AC2-6D4748F08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BEE7890-8AD3-406B-6AFD-6B4CDA3B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729A5B6-8CA8-F37B-7759-096825C19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706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71564F-5F29-7623-4D2E-4E137777D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06C494-AFDE-D46D-2E88-EAE56F36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F10D2EA-347A-7AD7-FB7A-C388C5130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96033FA-34BE-6C65-1453-1A0F2C41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498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93B6D3C-7E39-56C6-52F7-FD4C949B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CCDCF2F-8C9B-19EA-CD34-594E24F99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0F17AB-A29C-81DA-8152-81CB4748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3911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BBE31F-C7CC-705F-7DDE-2398D8BD9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A52EE-8692-4F77-9743-10635FB00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3AA981-530B-C245-153B-7A1053B24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1FF501-2209-67D0-2D0D-C87AA7DD2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E01D1F-935A-EE3F-3656-AB9113A1B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7852A3-C2C0-AFBF-DD95-02BA643AD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42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A6BD08-1ED7-AF98-01A6-D57CEADF0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8A4CD9B-5EB6-1923-19BD-69E6FFCB4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4796DDC-83CF-9F6E-2349-64A3E78E0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CCB390-BDA0-B390-9528-2E92D701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9792A8-C95D-04B5-424B-87B8248F9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179BA0-E089-9F7D-74A0-5F05621AD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225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861A779-FD12-3C6C-3750-9CD4058CB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735D37-DA4A-FF56-9F6E-C0FB310BE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7F49D2-CF3A-07FF-0E17-6E989C7F84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0450-131C-4A5A-9CD7-F169142C8291}" type="datetimeFigureOut">
              <a:rPr lang="es-ES" smtClean="0"/>
              <a:t>22/01/2026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E1F30-3E85-B933-4CB4-3BA56239F8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A12453-E31B-29B1-834E-02A8DD2C4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FB3D0-2989-40B2-8456-180D37CCCF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1240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C32BF-BF09-31BF-0940-F9862C27A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413" y="987425"/>
            <a:ext cx="2346986" cy="779929"/>
          </a:xfrm>
        </p:spPr>
        <p:txBody>
          <a:bodyPr/>
          <a:lstStyle/>
          <a:p>
            <a:pPr algn="ctr"/>
            <a:r>
              <a:rPr lang="es-ES" dirty="0"/>
              <a:t>2026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65FFC3-833E-1612-EF83-E4F0182FA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4306" y="987425"/>
            <a:ext cx="4814047" cy="4873625"/>
          </a:xfrm>
        </p:spPr>
        <p:txBody>
          <a:bodyPr/>
          <a:lstStyle/>
          <a:p>
            <a:endParaRPr lang="es-ES" dirty="0"/>
          </a:p>
          <a:p>
            <a:pPr algn="just"/>
            <a:r>
              <a:rPr lang="es-ES" sz="3000" dirty="0">
                <a:latin typeface="Kalinga" panose="020B0502040204020203" pitchFamily="34" charset="0"/>
                <a:cs typeface="Kalinga" panose="020B0502040204020203" pitchFamily="34" charset="0"/>
              </a:rPr>
              <a:t>2026an </a:t>
            </a:r>
            <a:r>
              <a:rPr lang="es-ES" sz="3000" dirty="0" err="1">
                <a:latin typeface="Kalinga" panose="020B0502040204020203" pitchFamily="34" charset="0"/>
                <a:cs typeface="Kalinga" panose="020B0502040204020203" pitchFamily="34" charset="0"/>
              </a:rPr>
              <a:t>pentsioen</a:t>
            </a:r>
            <a:r>
              <a:rPr lang="es-ES" sz="3000" dirty="0">
                <a:latin typeface="Kalinga" panose="020B0502040204020203" pitchFamily="34" charset="0"/>
                <a:cs typeface="Kalinga" panose="020B0502040204020203" pitchFamily="34" charset="0"/>
              </a:rPr>
              <a:t> %2,7ko </a:t>
            </a:r>
            <a:r>
              <a:rPr lang="es-ES" sz="3000" dirty="0" err="1">
                <a:latin typeface="Kalinga" panose="020B0502040204020203" pitchFamily="34" charset="0"/>
                <a:cs typeface="Kalinga" panose="020B0502040204020203" pitchFamily="34" charset="0"/>
              </a:rPr>
              <a:t>errebalorizazioa</a:t>
            </a:r>
            <a:r>
              <a:rPr lang="es-ES" sz="3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000" dirty="0" err="1">
                <a:latin typeface="Kalinga" panose="020B0502040204020203" pitchFamily="34" charset="0"/>
                <a:cs typeface="Kalinga" panose="020B0502040204020203" pitchFamily="34" charset="0"/>
              </a:rPr>
              <a:t>ezarri</a:t>
            </a:r>
            <a:r>
              <a:rPr lang="es-ES" sz="3000" dirty="0">
                <a:latin typeface="Kalinga" panose="020B0502040204020203" pitchFamily="34" charset="0"/>
                <a:cs typeface="Kalinga" panose="020B0502040204020203" pitchFamily="34" charset="0"/>
              </a:rPr>
              <a:t> da.</a:t>
            </a:r>
          </a:p>
          <a:p>
            <a:endParaRPr lang="es-ES" sz="30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endParaRPr lang="es-ES" sz="30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just"/>
            <a:r>
              <a:rPr lang="es-ES" sz="3000" dirty="0" err="1">
                <a:latin typeface="Kalinga" panose="020B0502040204020203" pitchFamily="34" charset="0"/>
                <a:cs typeface="Kalinga" panose="020B0502040204020203" pitchFamily="34" charset="0"/>
              </a:rPr>
              <a:t>Hilean</a:t>
            </a:r>
            <a:r>
              <a:rPr lang="es-ES" sz="3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000" dirty="0" err="1">
                <a:latin typeface="Kalinga" panose="020B0502040204020203" pitchFamily="34" charset="0"/>
                <a:cs typeface="Kalinga" panose="020B0502040204020203" pitchFamily="34" charset="0"/>
              </a:rPr>
              <a:t>pentsioen</a:t>
            </a:r>
            <a:r>
              <a:rPr lang="es-ES" sz="3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000" dirty="0" err="1">
                <a:latin typeface="Kalinga" panose="020B0502040204020203" pitchFamily="34" charset="0"/>
                <a:cs typeface="Kalinga" panose="020B0502040204020203" pitchFamily="34" charset="0"/>
              </a:rPr>
              <a:t>gehienezkoa</a:t>
            </a:r>
            <a:r>
              <a:rPr lang="es-ES" sz="3000" dirty="0">
                <a:latin typeface="Kalinga" panose="020B0502040204020203" pitchFamily="34" charset="0"/>
                <a:cs typeface="Kalinga" panose="020B0502040204020203" pitchFamily="34" charset="0"/>
              </a:rPr>
              <a:t> 3.359,60€ muga izango da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A14443-EBD8-EBD8-4723-D03760BA68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869392"/>
            <a:ext cx="3932237" cy="3811588"/>
          </a:xfrm>
        </p:spPr>
        <p:txBody>
          <a:bodyPr/>
          <a:lstStyle/>
          <a:p>
            <a:pPr algn="ctr"/>
            <a:endParaRPr lang="es-ES" sz="2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sz="3200" dirty="0" err="1">
                <a:latin typeface="Kalinga" panose="020B0502040204020203" pitchFamily="34" charset="0"/>
                <a:cs typeface="Kalinga" panose="020B0502040204020203" pitchFamily="34" charset="0"/>
              </a:rPr>
              <a:t>Pentsioen</a:t>
            </a:r>
            <a:r>
              <a:rPr lang="es-ES" sz="3200" dirty="0">
                <a:latin typeface="Kalinga" panose="020B0502040204020203" pitchFamily="34" charset="0"/>
                <a:cs typeface="Kalinga" panose="020B0502040204020203" pitchFamily="34" charset="0"/>
              </a:rPr>
              <a:t> eta </a:t>
            </a:r>
            <a:r>
              <a:rPr lang="es-ES" sz="3200" dirty="0" err="1">
                <a:latin typeface="Kalinga" panose="020B0502040204020203" pitchFamily="34" charset="0"/>
                <a:cs typeface="Kalinga" panose="020B0502040204020203" pitchFamily="34" charset="0"/>
              </a:rPr>
              <a:t>Prestazioen</a:t>
            </a:r>
            <a:r>
              <a:rPr lang="es-ES" sz="32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200" dirty="0" err="1">
                <a:latin typeface="Kalinga" panose="020B0502040204020203" pitchFamily="34" charset="0"/>
                <a:cs typeface="Kalinga" panose="020B0502040204020203" pitchFamily="34" charset="0"/>
              </a:rPr>
              <a:t>Errebalorizazioa</a:t>
            </a:r>
            <a:endParaRPr lang="es-ES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8280735-D751-E227-DBC4-5E22F5253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67" y="217794"/>
            <a:ext cx="1981372" cy="10973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8C48A48-2A3C-F581-7185-37D21EF05A1D}"/>
              </a:ext>
            </a:extLst>
          </p:cNvPr>
          <p:cNvSpPr txBox="1"/>
          <p:nvPr/>
        </p:nvSpPr>
        <p:spPr>
          <a:xfrm>
            <a:off x="591671" y="6033247"/>
            <a:ext cx="2734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Publicado en el BOE el 24 de diciembre 2025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3FD2135-9912-C560-28BC-0E1AD780EB4C}"/>
              </a:ext>
            </a:extLst>
          </p:cNvPr>
          <p:cNvSpPr txBox="1"/>
          <p:nvPr/>
        </p:nvSpPr>
        <p:spPr>
          <a:xfrm>
            <a:off x="3325907" y="304800"/>
            <a:ext cx="5414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u="sng" dirty="0"/>
              <a:t>GUTXIENGO PENTTSIOA</a:t>
            </a:r>
          </a:p>
        </p:txBody>
      </p:sp>
    </p:spTree>
    <p:extLst>
      <p:ext uri="{BB962C8B-B14F-4D97-AF65-F5344CB8AC3E}">
        <p14:creationId xmlns:p14="http://schemas.microsoft.com/office/powerpoint/2010/main" val="2785404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3FE24-0341-EA9F-0271-E6A9183C6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9604F4-4511-AB84-E763-A4CC96BD8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464" y="1138518"/>
            <a:ext cx="2346986" cy="779929"/>
          </a:xfrm>
        </p:spPr>
        <p:txBody>
          <a:bodyPr/>
          <a:lstStyle/>
          <a:p>
            <a:pPr algn="ctr"/>
            <a:r>
              <a:rPr lang="es-ES" dirty="0"/>
              <a:t>2026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52EAB0-2D43-9CF3-D98C-18D832C64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s-ES" sz="3500" dirty="0"/>
              <a:t>•	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Ezintasun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Handia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: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Zaintzen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zaituen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pertsonari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ordaintzeko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jasotzen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den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dirua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gutxienekoaren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kalkuluan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sartuta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eta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arau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malguagoak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ditu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ES" sz="9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es-ES" sz="3500" dirty="0"/>
              <a:t>•	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Umezurtz:Umezurtz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batek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alarguntasun-pentsioaren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zatia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ere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jasotzen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badu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, muga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bereziak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aplikatzen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dira.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AD7126-F999-E1EB-74BB-13533D0BE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s-ES" sz="2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ES" sz="3200" b="1" dirty="0" err="1">
                <a:latin typeface="Kalinga" panose="020B0502040204020203" pitchFamily="34" charset="0"/>
                <a:cs typeface="Kalinga" panose="020B0502040204020203" pitchFamily="34" charset="0"/>
              </a:rPr>
              <a:t>Kasu</a:t>
            </a:r>
            <a:r>
              <a:rPr lang="es-ES" sz="32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200" b="1" dirty="0" err="1">
                <a:latin typeface="Kalinga" panose="020B0502040204020203" pitchFamily="34" charset="0"/>
                <a:cs typeface="Kalinga" panose="020B0502040204020203" pitchFamily="34" charset="0"/>
              </a:rPr>
              <a:t>bereziak</a:t>
            </a:r>
            <a:endParaRPr lang="es-ES" sz="3200" b="1" dirty="0">
              <a:latin typeface="Kalinga" panose="020B0502040204020203" pitchFamily="34" charset="0"/>
              <a:cs typeface="Kalinga" panose="020B0502040204020203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9F1FAFA-0531-33A7-7E67-45B4181F5F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67" y="217794"/>
            <a:ext cx="1981372" cy="10973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523E9B7-B688-B875-192F-B138D48B33DA}"/>
              </a:ext>
            </a:extLst>
          </p:cNvPr>
          <p:cNvSpPr txBox="1"/>
          <p:nvPr/>
        </p:nvSpPr>
        <p:spPr>
          <a:xfrm>
            <a:off x="591671" y="6033247"/>
            <a:ext cx="2734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Publicado en el BOE el 24 de diciembre 2025</a:t>
            </a:r>
          </a:p>
        </p:txBody>
      </p:sp>
    </p:spTree>
    <p:extLst>
      <p:ext uri="{BB962C8B-B14F-4D97-AF65-F5344CB8AC3E}">
        <p14:creationId xmlns:p14="http://schemas.microsoft.com/office/powerpoint/2010/main" val="1840703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4058E-6628-8F3F-4363-E2DCB84CC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9812" y="365125"/>
            <a:ext cx="9273988" cy="1325563"/>
          </a:xfrm>
        </p:spPr>
        <p:txBody>
          <a:bodyPr>
            <a:normAutofit/>
          </a:bodyPr>
          <a:lstStyle/>
          <a:p>
            <a:pPr algn="ctr"/>
            <a:r>
              <a:rPr lang="es-ES" sz="3200" dirty="0" err="1">
                <a:latin typeface="Kalinga" panose="020B0502040204020203" pitchFamily="34" charset="0"/>
                <a:cs typeface="Kalinga" panose="020B0502040204020203" pitchFamily="34" charset="0"/>
              </a:rPr>
              <a:t>Diru-sarreren</a:t>
            </a:r>
            <a:r>
              <a:rPr lang="es-ES" sz="3200" dirty="0">
                <a:latin typeface="Kalinga" panose="020B0502040204020203" pitchFamily="34" charset="0"/>
                <a:cs typeface="Kalinga" panose="020B0502040204020203" pitchFamily="34" charset="0"/>
              </a:rPr>
              <a:t> muga (9.442,00 €) </a:t>
            </a:r>
            <a:r>
              <a:rPr lang="es-ES" sz="3200" dirty="0" err="1">
                <a:latin typeface="Kalinga" panose="020B0502040204020203" pitchFamily="34" charset="0"/>
                <a:cs typeface="Kalinga" panose="020B0502040204020203" pitchFamily="34" charset="0"/>
              </a:rPr>
              <a:t>gutxienekoen</a:t>
            </a:r>
            <a:r>
              <a:rPr lang="es-ES" sz="32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200" dirty="0" err="1">
                <a:latin typeface="Kalinga" panose="020B0502040204020203" pitchFamily="34" charset="0"/>
                <a:cs typeface="Kalinga" panose="020B0502040204020203" pitchFamily="34" charset="0"/>
              </a:rPr>
              <a:t>osagarria</a:t>
            </a:r>
            <a:r>
              <a:rPr lang="es-ES" sz="32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200" dirty="0" err="1">
                <a:latin typeface="Kalinga" panose="020B0502040204020203" pitchFamily="34" charset="0"/>
                <a:cs typeface="Kalinga" panose="020B0502040204020203" pitchFamily="34" charset="0"/>
              </a:rPr>
              <a:t>kobratu</a:t>
            </a:r>
            <a:r>
              <a:rPr lang="es-ES" sz="3200" dirty="0">
                <a:latin typeface="Kalinga" panose="020B0502040204020203" pitchFamily="34" charset="0"/>
                <a:cs typeface="Kalinga" panose="020B0502040204020203" pitchFamily="34" charset="0"/>
              </a:rPr>
              <a:t> ahal </a:t>
            </a:r>
            <a:r>
              <a:rPr lang="es-ES" sz="3200" dirty="0" err="1">
                <a:latin typeface="Kalinga" panose="020B0502040204020203" pitchFamily="34" charset="0"/>
                <a:cs typeface="Kalinga" panose="020B0502040204020203" pitchFamily="34" charset="0"/>
              </a:rPr>
              <a:t>izateko</a:t>
            </a:r>
            <a:endParaRPr lang="es-ES" sz="3200" dirty="0">
              <a:latin typeface="Kalinga" panose="020B0502040204020203" pitchFamily="34" charset="0"/>
              <a:cs typeface="Kalinga" panose="020B0502040204020203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34D10D9-853C-1F35-8260-D1904FECF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38" y="365125"/>
            <a:ext cx="1981372" cy="109737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A81C1BE-771A-1C9F-97E6-89ACDF86BE14}"/>
              </a:ext>
            </a:extLst>
          </p:cNvPr>
          <p:cNvSpPr txBox="1"/>
          <p:nvPr/>
        </p:nvSpPr>
        <p:spPr>
          <a:xfrm>
            <a:off x="838199" y="1690688"/>
            <a:ext cx="10721741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Aparteko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diru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hori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jasotzeko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Gizarte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Segurantzak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baldintza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bat jartzen du: beste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diru-sarrera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garrantzitsurik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ez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izatea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  <a:p>
            <a:pPr lvl="1" algn="just"/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• Zer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kontatzen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du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nola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sartu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?
•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Lan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egiten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baduzu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(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soldata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).
•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Alokatutako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lokal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bat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edo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interesak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ematen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dizkizun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banku-kontuak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badituzu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(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kapitala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).
•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Negozio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propioa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baduzu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.
•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Etxe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bat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edo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akzio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batzuk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saldu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badituzu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eta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dirua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irabazi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baduzu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(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patrimonioa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).
</a:t>
            </a:r>
          </a:p>
          <a:p>
            <a:pPr lvl="1" algn="just"/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Nola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kalkulatzen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da? 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2026an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kontzeptu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horiengatik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irabazi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duzun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guztia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gehitu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behar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da.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Guztira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9.442,00 €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baino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gutxiago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osagarrirako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eskubidea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duzu.
</a:t>
            </a:r>
          </a:p>
          <a:p>
            <a:pPr lvl="1" algn="just"/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Eta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pixka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bat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pasatzen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banaiz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?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Kopuru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horretatik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pasatzen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bazara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baina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zure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diru-sarreren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batura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gehi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zure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pentsioa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"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baxua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"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laguntza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txiki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bat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emango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dizute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gutxienekora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iristeko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baina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ez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osagarri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osoa.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B9F3339-2193-A825-F182-F4D335E34006}"/>
              </a:ext>
            </a:extLst>
          </p:cNvPr>
          <p:cNvSpPr txBox="1"/>
          <p:nvPr/>
        </p:nvSpPr>
        <p:spPr>
          <a:xfrm>
            <a:off x="179294" y="6492875"/>
            <a:ext cx="237564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dirty="0"/>
              <a:t>Publicado en el BOE el 24 de diciembre 2025</a:t>
            </a:r>
          </a:p>
        </p:txBody>
      </p:sp>
    </p:spTree>
    <p:extLst>
      <p:ext uri="{BB962C8B-B14F-4D97-AF65-F5344CB8AC3E}">
        <p14:creationId xmlns:p14="http://schemas.microsoft.com/office/powerpoint/2010/main" val="3234973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81228-C9BF-1013-9CDE-6D6F00DFD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2A651-FB2A-3430-3934-D3A32BC1E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7183" y="136937"/>
            <a:ext cx="9791479" cy="1325563"/>
          </a:xfrm>
        </p:spPr>
        <p:txBody>
          <a:bodyPr>
            <a:normAutofit/>
          </a:bodyPr>
          <a:lstStyle/>
          <a:p>
            <a:pPr algn="ctr"/>
            <a:r>
              <a:rPr lang="de-DE" sz="4000" dirty="0">
                <a:latin typeface="Kalinga" panose="020B0502040204020203" pitchFamily="34" charset="0"/>
                <a:cs typeface="Kalinga" panose="020B0502040204020203" pitchFamily="34" charset="0"/>
              </a:rPr>
              <a:t>Zein dokumentu aurkeztu behar dituzu?</a:t>
            </a:r>
            <a:endParaRPr lang="es-ES" sz="4000" dirty="0">
              <a:latin typeface="Kalinga" panose="020B0502040204020203" pitchFamily="34" charset="0"/>
              <a:cs typeface="Kalinga" panose="020B0502040204020203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3BC72FF-8AD9-49BE-909E-142C19208D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38" y="365125"/>
            <a:ext cx="1981372" cy="109737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08223DC-F0AA-F22C-715C-C2FB7A8739E3}"/>
              </a:ext>
            </a:extLst>
          </p:cNvPr>
          <p:cNvSpPr txBox="1"/>
          <p:nvPr/>
        </p:nvSpPr>
        <p:spPr>
          <a:xfrm>
            <a:off x="389964" y="1295797"/>
            <a:ext cx="11412071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Normalean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Gizarte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Segurantzak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baditu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zure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datuak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Ogasunaren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bidez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baina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batzuetan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eska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diezazukete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zuk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zeuk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paperak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ematea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laguntza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behar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duzula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frogatzeko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:
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Diru-sarreren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aitorpena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: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Zuk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sinatutako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paper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bat, non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esaten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duzun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zenbat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diru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irabaziko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duzun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aurten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  <a:p>
            <a:pPr algn="just"/>
            <a:endParaRPr lang="es-ES" sz="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just"/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Errenta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aitorpena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(PFEZ)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: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Ogasunean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urtero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aurkezten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duzun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dokumentua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.
</a:t>
            </a:r>
            <a:endParaRPr lang="es-ES" sz="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just"/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Zure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ondasunen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dokumentuak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: Beste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etxe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bat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baduzu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(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bizi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zaren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tokian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ez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)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edo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inbertsioak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bankuaren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eskriturak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edo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ziurtagiriak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eska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ditzakezu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.
</a:t>
            </a:r>
          </a:p>
          <a:p>
            <a:pPr algn="just"/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Bizileku-ziurtagiria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: Orain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Espainian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bizitzea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derrigorrezkoa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denez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batzuetan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Udal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Errolda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eska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dezakezue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hemen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bizi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zarela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frogatzeko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.
</a:t>
            </a:r>
          </a:p>
          <a:p>
            <a:pPr algn="just"/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Zer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gertatzen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da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gehiengotik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pasa eta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abisatu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ez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baduzu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?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
• Hau oso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garrantzitsua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da: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diru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gehiago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irabazten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hasten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bazara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(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adibidez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lokal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bat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heredatzen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duzulako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eta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alokatzen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duzulako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) eta 30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egunetan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abisatzen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ez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baduzu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Gizarte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Segurantzak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une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horretatik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ordaindu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dizuten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aparteko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diru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guztia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itzultzera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behartuko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dirty="0" err="1">
                <a:latin typeface="Kalinga" panose="020B0502040204020203" pitchFamily="34" charset="0"/>
                <a:cs typeface="Kalinga" panose="020B0502040204020203" pitchFamily="34" charset="0"/>
              </a:rPr>
              <a:t>zaitu</a:t>
            </a:r>
            <a:r>
              <a:rPr lang="es-ES" sz="20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7EEEE1D-6C9F-1BF9-C83B-D619C732F2CD}"/>
              </a:ext>
            </a:extLst>
          </p:cNvPr>
          <p:cNvSpPr txBox="1"/>
          <p:nvPr/>
        </p:nvSpPr>
        <p:spPr>
          <a:xfrm>
            <a:off x="273338" y="6392072"/>
            <a:ext cx="229953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dirty="0"/>
              <a:t>Publicado en el BOE el 24 de diciembre 2025</a:t>
            </a:r>
          </a:p>
        </p:txBody>
      </p:sp>
    </p:spTree>
    <p:extLst>
      <p:ext uri="{BB962C8B-B14F-4D97-AF65-F5344CB8AC3E}">
        <p14:creationId xmlns:p14="http://schemas.microsoft.com/office/powerpoint/2010/main" val="1466704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4082A-7671-387B-9605-149E3CC66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A9FE4-579B-579F-FF0A-81C161973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464" y="1138518"/>
            <a:ext cx="2346986" cy="779929"/>
          </a:xfrm>
        </p:spPr>
        <p:txBody>
          <a:bodyPr/>
          <a:lstStyle/>
          <a:p>
            <a:pPr algn="ctr"/>
            <a:r>
              <a:rPr lang="es-ES" dirty="0"/>
              <a:t>2026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A9E190-3268-0A1E-959D-8716D8B59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Alarguntasunagatiko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zenbait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laguntza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jasotzeko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eskubidea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izateko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, familia-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kargak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dituzula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jotzen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da,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baldin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eta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honako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hauekin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bizi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bazara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: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s-ES" sz="3500" dirty="0"/>
              <a:t>•	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26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urtetik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beherako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seme-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alabak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•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Desgaitasuna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duten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seme-alaba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adindunak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(% 33ko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edo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gehiagoko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maila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izan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behar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dute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).
•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Harreran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dauden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18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urtetik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beherakoak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.
• 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Diruaren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 muga (</a:t>
            </a:r>
            <a:r>
              <a:rPr lang="es-ES" sz="3500" dirty="0" err="1">
                <a:latin typeface="Kalinga" panose="020B0502040204020203" pitchFamily="34" charset="0"/>
                <a:cs typeface="Kalinga" panose="020B0502040204020203" pitchFamily="34" charset="0"/>
              </a:rPr>
              <a:t>errentak</a:t>
            </a:r>
            <a:r>
              <a:rPr lang="es-ES" sz="3500" dirty="0">
                <a:latin typeface="Kalinga" panose="020B0502040204020203" pitchFamily="34" charset="0"/>
                <a:cs typeface="Kalinga" panose="020B0502040204020203" pitchFamily="34" charset="0"/>
              </a:rPr>
              <a:t>)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25F32D-6553-F1CC-FF54-5947E2BFD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s-ES" sz="2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Zer dira familia-</a:t>
            </a:r>
            <a:r>
              <a:rPr lang="es-ES" sz="2800" b="1" dirty="0" err="1">
                <a:latin typeface="Kalinga" panose="020B0502040204020203" pitchFamily="34" charset="0"/>
                <a:cs typeface="Kalinga" panose="020B0502040204020203" pitchFamily="34" charset="0"/>
              </a:rPr>
              <a:t>kargak</a:t>
            </a:r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0791A58-350B-8EA8-88CF-2523AFBE9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67" y="217794"/>
            <a:ext cx="1981372" cy="10973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B062233-BB5F-B6CF-2D89-1B8FCD79703C}"/>
              </a:ext>
            </a:extLst>
          </p:cNvPr>
          <p:cNvSpPr txBox="1"/>
          <p:nvPr/>
        </p:nvSpPr>
        <p:spPr>
          <a:xfrm>
            <a:off x="591671" y="6033247"/>
            <a:ext cx="2734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Publicado en el BOE el 24 de diciembre 2025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754ACF9-113B-37FE-BE2D-9A9363B8C446}"/>
              </a:ext>
            </a:extLst>
          </p:cNvPr>
          <p:cNvSpPr txBox="1"/>
          <p:nvPr/>
        </p:nvSpPr>
        <p:spPr>
          <a:xfrm>
            <a:off x="2656573" y="217794"/>
            <a:ext cx="86988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Alarguntasuna</a:t>
            </a:r>
            <a:r>
              <a:rPr lang="es-ES" sz="3200" u="sng" dirty="0">
                <a:latin typeface="Kalinga" panose="020B0502040204020203" pitchFamily="34" charset="0"/>
                <a:cs typeface="Kalinga" panose="020B0502040204020203" pitchFamily="34" charset="0"/>
              </a:rPr>
              <a:t>: Familia-</a:t>
            </a:r>
            <a:r>
              <a:rPr lang="es-ES" sz="32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kargak</a:t>
            </a:r>
            <a:r>
              <a:rPr lang="es-ES" sz="3200" u="sng" dirty="0">
                <a:latin typeface="Kalinga" panose="020B0502040204020203" pitchFamily="34" charset="0"/>
                <a:cs typeface="Kalinga" panose="020B0502040204020203" pitchFamily="34" charset="0"/>
              </a:rPr>
              <a:t> eta </a:t>
            </a:r>
            <a:r>
              <a:rPr lang="es-ES" sz="32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errentak</a:t>
            </a:r>
            <a:endParaRPr lang="es-ES" sz="3200" u="sng" dirty="0">
              <a:latin typeface="Kalinga" panose="020B0502040204020203" pitchFamily="34" charset="0"/>
              <a:cs typeface="Kaling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841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5BA9D-7743-3C5D-CB4E-D687B7A6B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F17C09-CA89-04A2-022B-405A69FE4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464" y="1138518"/>
            <a:ext cx="2346986" cy="779929"/>
          </a:xfrm>
        </p:spPr>
        <p:txBody>
          <a:bodyPr/>
          <a:lstStyle/>
          <a:p>
            <a:pPr algn="ctr"/>
            <a:r>
              <a:rPr lang="es-ES" dirty="0"/>
              <a:t>2026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DE2F8B-EA2C-BADB-64DB-68153B5C3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3452" y="1068666"/>
            <a:ext cx="6172200" cy="465081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s-ES" sz="3500" dirty="0"/>
              <a:t>•	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Familiak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irabazten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duen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diru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guztia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(lana,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aurrezkiak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edo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laguntzak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)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gehitu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behar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zaizkio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ES" sz="13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•	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Guztira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etxean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bizi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diren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pertsonen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kopuruaren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artean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banatzen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da.</a:t>
            </a:r>
            <a:endParaRPr lang="es-ES" sz="13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•	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Emaitza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ezin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da izan Lanbide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arteko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Gutxieneko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Soldataren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(SMI)% 75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baino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handiagoa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.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Kalkulu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horretarako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aparteko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ordainsariak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ez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dira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kontuan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hartzen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64A102-F4BD-E489-C71D-57F47AAC6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s-ES" sz="2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Zer dira familia-</a:t>
            </a:r>
            <a:r>
              <a:rPr lang="es-ES" sz="2800" b="1" dirty="0" err="1">
                <a:latin typeface="Kalinga" panose="020B0502040204020203" pitchFamily="34" charset="0"/>
                <a:cs typeface="Kalinga" panose="020B0502040204020203" pitchFamily="34" charset="0"/>
              </a:rPr>
              <a:t>kargak</a:t>
            </a:r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?</a:t>
            </a:r>
          </a:p>
          <a:p>
            <a:pPr algn="ctr"/>
            <a:endParaRPr lang="es-ES" sz="2800" b="1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just"/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Ez da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aski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haiekin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bizitzea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;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diru-sarreren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 muga ere </a:t>
            </a:r>
            <a:r>
              <a:rPr lang="es-ES" sz="2000" b="1" dirty="0" err="1">
                <a:latin typeface="Kalinga" panose="020B0502040204020203" pitchFamily="34" charset="0"/>
                <a:cs typeface="Kalinga" panose="020B0502040204020203" pitchFamily="34" charset="0"/>
              </a:rPr>
              <a:t>badago</a:t>
            </a:r>
            <a:r>
              <a:rPr lang="es-ES" sz="2000" b="1" dirty="0">
                <a:latin typeface="Kalinga" panose="020B0502040204020203" pitchFamily="34" charset="0"/>
                <a:cs typeface="Kalinga" panose="020B0502040204020203" pitchFamily="34" charset="0"/>
              </a:rPr>
              <a:t>: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E317A39-599D-9087-0BC0-D983FA9E4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67" y="217794"/>
            <a:ext cx="1981372" cy="10973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20B0714-DC14-1896-B8FF-CFE4DD8934B8}"/>
              </a:ext>
            </a:extLst>
          </p:cNvPr>
          <p:cNvSpPr txBox="1"/>
          <p:nvPr/>
        </p:nvSpPr>
        <p:spPr>
          <a:xfrm>
            <a:off x="443667" y="6250584"/>
            <a:ext cx="2734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Publicado en el BOE el 24 de diciembre 2025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C7C74AA-7485-3A9D-628F-4D986488486F}"/>
              </a:ext>
            </a:extLst>
          </p:cNvPr>
          <p:cNvSpPr txBox="1"/>
          <p:nvPr/>
        </p:nvSpPr>
        <p:spPr>
          <a:xfrm>
            <a:off x="2616506" y="217794"/>
            <a:ext cx="8664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Alarguntasuna</a:t>
            </a:r>
            <a:r>
              <a:rPr lang="es-ES" sz="3200" u="sng" dirty="0">
                <a:latin typeface="Kalinga" panose="020B0502040204020203" pitchFamily="34" charset="0"/>
                <a:cs typeface="Kalinga" panose="020B0502040204020203" pitchFamily="34" charset="0"/>
              </a:rPr>
              <a:t>: Familia-</a:t>
            </a:r>
            <a:r>
              <a:rPr lang="es-ES" sz="32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kargak</a:t>
            </a:r>
            <a:r>
              <a:rPr lang="es-ES" sz="3200" u="sng" dirty="0">
                <a:latin typeface="Kalinga" panose="020B0502040204020203" pitchFamily="34" charset="0"/>
                <a:cs typeface="Kalinga" panose="020B0502040204020203" pitchFamily="34" charset="0"/>
              </a:rPr>
              <a:t> eta </a:t>
            </a:r>
            <a:r>
              <a:rPr lang="es-ES" sz="32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errentak</a:t>
            </a:r>
            <a:endParaRPr lang="es-ES" sz="3200" u="sng" dirty="0">
              <a:latin typeface="Kalinga" panose="020B0502040204020203" pitchFamily="34" charset="0"/>
              <a:cs typeface="Kalinga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F2438C6-81E5-E525-78A4-583237AE7FD4}"/>
              </a:ext>
            </a:extLst>
          </p:cNvPr>
          <p:cNvSpPr txBox="1"/>
          <p:nvPr/>
        </p:nvSpPr>
        <p:spPr>
          <a:xfrm>
            <a:off x="1954658" y="5465792"/>
            <a:ext cx="8664302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dirty="0" err="1"/>
              <a:t>Ohar</a:t>
            </a:r>
            <a:r>
              <a:rPr lang="es-ES" dirty="0"/>
              <a:t> </a:t>
            </a:r>
            <a:r>
              <a:rPr lang="es-ES" dirty="0" err="1"/>
              <a:t>garrantzitsua</a:t>
            </a:r>
            <a:r>
              <a:rPr lang="es-ES" dirty="0"/>
              <a:t>: </a:t>
            </a:r>
            <a:r>
              <a:rPr lang="es-ES" dirty="0" err="1"/>
              <a:t>Aurreko</a:t>
            </a:r>
            <a:r>
              <a:rPr lang="es-ES" dirty="0"/>
              <a:t> </a:t>
            </a:r>
            <a:r>
              <a:rPr lang="es-ES" dirty="0" err="1"/>
              <a:t>urtean</a:t>
            </a:r>
            <a:r>
              <a:rPr lang="es-ES" dirty="0"/>
              <a:t> </a:t>
            </a:r>
            <a:r>
              <a:rPr lang="es-ES" dirty="0" err="1"/>
              <a:t>irabazitako</a:t>
            </a:r>
            <a:r>
              <a:rPr lang="es-ES" dirty="0"/>
              <a:t> </a:t>
            </a:r>
            <a:r>
              <a:rPr lang="es-ES" dirty="0" err="1"/>
              <a:t>dirua</a:t>
            </a:r>
            <a:r>
              <a:rPr lang="es-ES" dirty="0"/>
              <a:t> </a:t>
            </a:r>
            <a:r>
              <a:rPr lang="es-ES" dirty="0" err="1"/>
              <a:t>begiratzen</a:t>
            </a:r>
            <a:r>
              <a:rPr lang="es-ES" dirty="0"/>
              <a:t> da. </a:t>
            </a:r>
            <a:r>
              <a:rPr lang="es-ES" dirty="0" err="1"/>
              <a:t>Diru-sarreraren</a:t>
            </a:r>
            <a:r>
              <a:rPr lang="es-ES" dirty="0"/>
              <a:t> bat </a:t>
            </a:r>
            <a:r>
              <a:rPr lang="es-ES" dirty="0" err="1"/>
              <a:t>jasotzen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bada</a:t>
            </a:r>
            <a:r>
              <a:rPr lang="es-ES" dirty="0"/>
              <a:t> (</a:t>
            </a:r>
            <a:r>
              <a:rPr lang="es-ES" dirty="0" err="1"/>
              <a:t>adibidez</a:t>
            </a:r>
            <a:r>
              <a:rPr lang="es-ES" dirty="0"/>
              <a:t>, </a:t>
            </a:r>
            <a:r>
              <a:rPr lang="es-ES" dirty="0" err="1"/>
              <a:t>hildakoaren</a:t>
            </a:r>
            <a:r>
              <a:rPr lang="es-ES" dirty="0"/>
              <a:t> </a:t>
            </a:r>
            <a:r>
              <a:rPr lang="es-ES" dirty="0" err="1"/>
              <a:t>soldata</a:t>
            </a:r>
            <a:r>
              <a:rPr lang="es-ES" dirty="0"/>
              <a:t>), </a:t>
            </a:r>
            <a:r>
              <a:rPr lang="es-ES" dirty="0" err="1"/>
              <a:t>diru</a:t>
            </a:r>
            <a:r>
              <a:rPr lang="es-ES" dirty="0"/>
              <a:t> </a:t>
            </a:r>
            <a:r>
              <a:rPr lang="es-ES" dirty="0" err="1"/>
              <a:t>hori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da </a:t>
            </a:r>
            <a:r>
              <a:rPr lang="es-ES" dirty="0" err="1"/>
              <a:t>kontatzen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433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44677-4935-54EE-B722-B888B67F2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9CF17-AC20-95AA-6CC8-00A529C4C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464" y="1138518"/>
            <a:ext cx="2346986" cy="779929"/>
          </a:xfrm>
        </p:spPr>
        <p:txBody>
          <a:bodyPr/>
          <a:lstStyle/>
          <a:p>
            <a:pPr algn="ctr"/>
            <a:r>
              <a:rPr lang="es-ES" dirty="0"/>
              <a:t>2026</a:t>
            </a:r>
          </a:p>
        </p:txBody>
      </p:sp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0E098C69-0184-E52F-DBF1-C9CAD92787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8996685"/>
              </p:ext>
            </p:extLst>
          </p:nvPr>
        </p:nvGraphicFramePr>
        <p:xfrm>
          <a:off x="4772025" y="1010999"/>
          <a:ext cx="6768665" cy="5755816"/>
        </p:xfrm>
        <a:graphic>
          <a:graphicData uri="http://schemas.openxmlformats.org/drawingml/2006/table">
            <a:tbl>
              <a:tblPr firstRow="1" firstCol="1" bandRow="1"/>
              <a:tblGrid>
                <a:gridCol w="3072712">
                  <a:extLst>
                    <a:ext uri="{9D8B030D-6E8A-4147-A177-3AD203B41FA5}">
                      <a16:colId xmlns:a16="http://schemas.microsoft.com/office/drawing/2014/main" val="1877470512"/>
                    </a:ext>
                  </a:extLst>
                </a:gridCol>
                <a:gridCol w="3695953">
                  <a:extLst>
                    <a:ext uri="{9D8B030D-6E8A-4147-A177-3AD203B41FA5}">
                      <a16:colId xmlns:a16="http://schemas.microsoft.com/office/drawing/2014/main" val="754667750"/>
                    </a:ext>
                  </a:extLst>
                </a:gridCol>
              </a:tblGrid>
              <a:tr h="204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800" b="1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Nork</a:t>
                      </a:r>
                      <a:r>
                        <a:rPr lang="es-ES" sz="2800" b="1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b="1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kontatzen</a:t>
                      </a:r>
                      <a:r>
                        <a:rPr lang="es-ES" sz="2800" b="1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du </a:t>
                      </a:r>
                      <a:r>
                        <a:rPr lang="es-ES" sz="2800" b="1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karga</a:t>
                      </a:r>
                      <a:r>
                        <a:rPr lang="es-ES" sz="2800" b="1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b="1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gisa</a:t>
                      </a:r>
                      <a:endParaRPr lang="es-ES" sz="2800" kern="100" dirty="0">
                        <a:effectLst/>
                        <a:latin typeface="Kalinga" panose="020B0502040204020203" pitchFamily="34" charset="0"/>
                        <a:ea typeface="Calibri" panose="020F0502020204030204" pitchFamily="34" charset="0"/>
                        <a:cs typeface="Kalinga" panose="020B0502040204020203" pitchFamily="34" charset="0"/>
                      </a:endParaRPr>
                    </a:p>
                  </a:txBody>
                  <a:tcPr marL="67089" marR="67089" marT="44726" marB="447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800" b="1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Diruaren</a:t>
                      </a:r>
                      <a:r>
                        <a:rPr lang="es-ES" sz="2800" b="1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b="1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baldintza</a:t>
                      </a:r>
                      <a:endParaRPr lang="es-ES" sz="2800" kern="100" dirty="0">
                        <a:effectLst/>
                        <a:latin typeface="Kalinga" panose="020B0502040204020203" pitchFamily="34" charset="0"/>
                        <a:ea typeface="Calibri" panose="020F0502020204030204" pitchFamily="34" charset="0"/>
                        <a:cs typeface="Kalinga" panose="020B0502040204020203" pitchFamily="34" charset="0"/>
                      </a:endParaRPr>
                    </a:p>
                  </a:txBody>
                  <a:tcPr marL="67089" marR="67089" marT="44726" marB="447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2286154"/>
                  </a:ext>
                </a:extLst>
              </a:tr>
              <a:tr h="204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Seme-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alabak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&lt; 26 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urte</a:t>
                      </a:r>
                      <a:endParaRPr lang="es-ES" sz="2800" kern="100" dirty="0">
                        <a:effectLst/>
                        <a:latin typeface="Kalinga" panose="020B0502040204020203" pitchFamily="34" charset="0"/>
                        <a:ea typeface="Calibri" panose="020F0502020204030204" pitchFamily="34" charset="0"/>
                        <a:cs typeface="Kalinga" panose="020B0502040204020203" pitchFamily="34" charset="0"/>
                      </a:endParaRPr>
                    </a:p>
                  </a:txBody>
                  <a:tcPr marL="67089" marR="67089" marT="44726" marB="447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Familia-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unitate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baxuaren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u="sng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diru-sarrerak</a:t>
                      </a:r>
                      <a:endParaRPr lang="es-ES" sz="2800" u="sng" kern="100" dirty="0">
                        <a:effectLst/>
                        <a:latin typeface="Kalinga" panose="020B0502040204020203" pitchFamily="34" charset="0"/>
                        <a:ea typeface="Calibri" panose="020F0502020204030204" pitchFamily="34" charset="0"/>
                        <a:cs typeface="Kalinga" panose="020B0502040204020203" pitchFamily="34" charset="0"/>
                      </a:endParaRPr>
                    </a:p>
                  </a:txBody>
                  <a:tcPr marL="67089" marR="67089" marT="44726" marB="447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7842348"/>
                  </a:ext>
                </a:extLst>
              </a:tr>
              <a:tr h="2049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Desgaitasuna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duten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seme-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alabak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(≥33)</a:t>
                      </a:r>
                      <a:endParaRPr lang="es-ES" sz="2800" kern="100" dirty="0">
                        <a:effectLst/>
                        <a:latin typeface="Kalinga" panose="020B0502040204020203" pitchFamily="34" charset="0"/>
                        <a:ea typeface="Calibri" panose="020F0502020204030204" pitchFamily="34" charset="0"/>
                        <a:cs typeface="Kalinga" panose="020B0502040204020203" pitchFamily="34" charset="0"/>
                      </a:endParaRPr>
                    </a:p>
                  </a:txBody>
                  <a:tcPr marL="67089" marR="67089" marT="44726" marB="447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Familia-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unitate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baxuaren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u="sng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diru-sarrerak</a:t>
                      </a:r>
                      <a:endParaRPr lang="es-ES" sz="2800" u="sng" kern="100" dirty="0">
                        <a:effectLst/>
                        <a:latin typeface="Kalinga" panose="020B0502040204020203" pitchFamily="34" charset="0"/>
                        <a:ea typeface="Calibri" panose="020F0502020204030204" pitchFamily="34" charset="0"/>
                        <a:cs typeface="Kalinga" panose="020B0502040204020203" pitchFamily="34" charset="0"/>
                      </a:endParaRPr>
                    </a:p>
                  </a:txBody>
                  <a:tcPr marL="67089" marR="67089" marT="44726" marB="447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2761320"/>
                  </a:ext>
                </a:extLst>
              </a:tr>
              <a:tr h="204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Hartutako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adingabeak</a:t>
                      </a:r>
                      <a:endParaRPr lang="es-ES" sz="2800" kern="100" dirty="0">
                        <a:effectLst/>
                        <a:latin typeface="Kalinga" panose="020B0502040204020203" pitchFamily="34" charset="0"/>
                        <a:ea typeface="Calibri" panose="020F0502020204030204" pitchFamily="34" charset="0"/>
                        <a:cs typeface="Kalinga" panose="020B0502040204020203" pitchFamily="34" charset="0"/>
                      </a:endParaRPr>
                    </a:p>
                  </a:txBody>
                  <a:tcPr marL="67089" marR="67089" marT="44726" marB="447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Familia-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unitate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baxuaren</a:t>
                      </a:r>
                      <a:r>
                        <a:rPr lang="es-ES" sz="2800" kern="0" dirty="0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 </a:t>
                      </a:r>
                      <a:r>
                        <a:rPr lang="es-ES" sz="2800" u="sng" kern="0" dirty="0" err="1">
                          <a:solidFill>
                            <a:srgbClr val="1F1F1F"/>
                          </a:solidFill>
                          <a:effectLst/>
                          <a:latin typeface="Kalinga" panose="020B0502040204020203" pitchFamily="34" charset="0"/>
                          <a:ea typeface="Times New Roman" panose="02020603050405020304" pitchFamily="18" charset="0"/>
                          <a:cs typeface="Kalinga" panose="020B0502040204020203" pitchFamily="34" charset="0"/>
                        </a:rPr>
                        <a:t>diru-sarrerak</a:t>
                      </a:r>
                      <a:endParaRPr lang="es-ES" sz="2800" u="sng" kern="100" dirty="0">
                        <a:effectLst/>
                        <a:latin typeface="Kalinga" panose="020B0502040204020203" pitchFamily="34" charset="0"/>
                        <a:ea typeface="Calibri" panose="020F0502020204030204" pitchFamily="34" charset="0"/>
                        <a:cs typeface="Kalinga" panose="020B0502040204020203" pitchFamily="34" charset="0"/>
                      </a:endParaRPr>
                    </a:p>
                  </a:txBody>
                  <a:tcPr marL="67089" marR="67089" marT="44726" marB="4472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127694"/>
                  </a:ext>
                </a:extLst>
              </a:tr>
            </a:tbl>
          </a:graphicData>
        </a:graphic>
      </p:graphicFrame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35DB72-867F-3B2A-440A-D0CE9968E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s-ES" sz="2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Zer dira familia-</a:t>
            </a:r>
            <a:r>
              <a:rPr lang="es-ES" sz="2800" b="1" dirty="0" err="1">
                <a:latin typeface="Kalinga" panose="020B0502040204020203" pitchFamily="34" charset="0"/>
                <a:cs typeface="Kalinga" panose="020B0502040204020203" pitchFamily="34" charset="0"/>
              </a:rPr>
              <a:t>kargak</a:t>
            </a:r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92CDE92-A250-5ECD-88E0-DFE60FB52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67" y="217794"/>
            <a:ext cx="1981372" cy="10973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6C84AF6-3DF8-C36F-6566-0E7FCB44DED0}"/>
              </a:ext>
            </a:extLst>
          </p:cNvPr>
          <p:cNvSpPr txBox="1"/>
          <p:nvPr/>
        </p:nvSpPr>
        <p:spPr>
          <a:xfrm>
            <a:off x="443667" y="6250584"/>
            <a:ext cx="27342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Publicado en el BOE el 24 de diciembre 2025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30583BB-B7FE-F6F6-5BAD-86567B5D4C02}"/>
              </a:ext>
            </a:extLst>
          </p:cNvPr>
          <p:cNvSpPr txBox="1"/>
          <p:nvPr/>
        </p:nvSpPr>
        <p:spPr>
          <a:xfrm>
            <a:off x="2704699" y="217794"/>
            <a:ext cx="8647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Alarguntasuna</a:t>
            </a:r>
            <a:r>
              <a:rPr lang="es-ES" sz="3200" u="sng" dirty="0">
                <a:latin typeface="Kalinga" panose="020B0502040204020203" pitchFamily="34" charset="0"/>
                <a:cs typeface="Kalinga" panose="020B0502040204020203" pitchFamily="34" charset="0"/>
              </a:rPr>
              <a:t>: Familia-</a:t>
            </a:r>
            <a:r>
              <a:rPr lang="es-ES" sz="32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kargak</a:t>
            </a:r>
            <a:r>
              <a:rPr lang="es-ES" sz="3200" u="sng" dirty="0">
                <a:latin typeface="Kalinga" panose="020B0502040204020203" pitchFamily="34" charset="0"/>
                <a:cs typeface="Kalinga" panose="020B0502040204020203" pitchFamily="34" charset="0"/>
              </a:rPr>
              <a:t> eta </a:t>
            </a:r>
            <a:r>
              <a:rPr lang="es-ES" sz="32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errentak</a:t>
            </a:r>
            <a:endParaRPr lang="es-ES" sz="3200" u="sng" dirty="0">
              <a:latin typeface="Kalinga" panose="020B0502040204020203" pitchFamily="34" charset="0"/>
              <a:cs typeface="Kaling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669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DBD12-645D-AE0E-2AA1-7CE7AFEE4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ERRETIROA 65 URTEREKIN </a:t>
            </a:r>
            <a:br>
              <a:rPr lang="es-ES" dirty="0"/>
            </a:br>
            <a:r>
              <a:rPr lang="es-ES" dirty="0"/>
              <a:t>JUBILACION CON 65 AÑOS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D5ACBA4-9F04-A5B9-832F-87943322E3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791" y="176784"/>
            <a:ext cx="1981199" cy="1100193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851725A9-72BC-F97B-A980-6B1492CE18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9616138"/>
              </p:ext>
            </p:extLst>
          </p:nvPr>
        </p:nvGraphicFramePr>
        <p:xfrm>
          <a:off x="2209281" y="365125"/>
          <a:ext cx="8278328" cy="5951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9706CC85-BDDE-0F71-F44A-B287E7630B57}"/>
              </a:ext>
            </a:extLst>
          </p:cNvPr>
          <p:cNvSpPr txBox="1"/>
          <p:nvPr/>
        </p:nvSpPr>
        <p:spPr>
          <a:xfrm>
            <a:off x="289249" y="6382139"/>
            <a:ext cx="1716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latin typeface="Kalinga" panose="020B0502040204020203" pitchFamily="34" charset="0"/>
                <a:cs typeface="Kalinga" panose="020B0502040204020203" pitchFamily="34" charset="0"/>
              </a:rPr>
              <a:t>Fuente Seguridad Social</a:t>
            </a:r>
          </a:p>
        </p:txBody>
      </p:sp>
    </p:spTree>
    <p:extLst>
      <p:ext uri="{BB962C8B-B14F-4D97-AF65-F5344CB8AC3E}">
        <p14:creationId xmlns:p14="http://schemas.microsoft.com/office/powerpoint/2010/main" val="3874546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28FA5-9E16-E7FA-1CC0-8C8876962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B78F7B-B588-916E-F3BA-C6A96F940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4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65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urtetik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u="sng" dirty="0" err="1">
                <a:latin typeface="Kalinga" panose="020B0502040204020203" pitchFamily="34" charset="0"/>
                <a:cs typeface="Kalinga" panose="020B0502040204020203" pitchFamily="34" charset="0"/>
              </a:rPr>
              <a:t>beherako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000" dirty="0" err="1">
                <a:latin typeface="Kalinga" panose="020B0502040204020203" pitchFamily="34" charset="0"/>
                <a:cs typeface="Kalinga" panose="020B0502040204020203" pitchFamily="34" charset="0"/>
              </a:rPr>
              <a:t>Erretiroa</a:t>
            </a:r>
            <a:b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</a:b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Jubilación </a:t>
            </a:r>
            <a:r>
              <a:rPr lang="es-ES" sz="4000" u="sng" dirty="0">
                <a:latin typeface="Kalinga" panose="020B0502040204020203" pitchFamily="34" charset="0"/>
                <a:cs typeface="Kalinga" panose="020B0502040204020203" pitchFamily="34" charset="0"/>
              </a:rPr>
              <a:t>menor</a:t>
            </a:r>
            <a:r>
              <a:rPr lang="es-ES" sz="4000" dirty="0">
                <a:latin typeface="Kalinga" panose="020B0502040204020203" pitchFamily="34" charset="0"/>
                <a:cs typeface="Kalinga" panose="020B0502040204020203" pitchFamily="34" charset="0"/>
              </a:rPr>
              <a:t> de 65 años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02032EF-1B3A-BF51-4BA6-5619FB882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791" y="176784"/>
            <a:ext cx="1981199" cy="1100193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D4FA90C8-3CA8-5687-2438-86AF5181D6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6410775"/>
              </p:ext>
            </p:extLst>
          </p:nvPr>
        </p:nvGraphicFramePr>
        <p:xfrm>
          <a:off x="1642188" y="1585980"/>
          <a:ext cx="9032032" cy="4796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AEA2ECB3-5F64-E30E-8B29-A97922663A55}"/>
              </a:ext>
            </a:extLst>
          </p:cNvPr>
          <p:cNvSpPr txBox="1"/>
          <p:nvPr/>
        </p:nvSpPr>
        <p:spPr>
          <a:xfrm>
            <a:off x="289249" y="6382139"/>
            <a:ext cx="1716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latin typeface="Kalinga" panose="020B0502040204020203" pitchFamily="34" charset="0"/>
                <a:cs typeface="Kalinga" panose="020B0502040204020203" pitchFamily="34" charset="0"/>
              </a:rPr>
              <a:t>Fuente Seguridad Social</a:t>
            </a:r>
          </a:p>
        </p:txBody>
      </p:sp>
    </p:spTree>
    <p:extLst>
      <p:ext uri="{BB962C8B-B14F-4D97-AF65-F5344CB8AC3E}">
        <p14:creationId xmlns:p14="http://schemas.microsoft.com/office/powerpoint/2010/main" val="138366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8EAE8-EDC0-58B0-096C-3B7C8A1D5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D49355-1BC5-E79B-D2C3-6CF184EFE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8048" y="260418"/>
            <a:ext cx="9235751" cy="1185828"/>
          </a:xfrm>
        </p:spPr>
        <p:txBody>
          <a:bodyPr>
            <a:normAutofit/>
          </a:bodyPr>
          <a:lstStyle/>
          <a:p>
            <a:pPr algn="ctr"/>
            <a:br>
              <a:rPr lang="es-ES" sz="2400" b="1" dirty="0">
                <a:latin typeface="Kalinga" panose="020B0502040204020203" pitchFamily="34" charset="0"/>
                <a:cs typeface="Kalinga" panose="020B0502040204020203" pitchFamily="34" charset="0"/>
              </a:rPr>
            </a:br>
            <a:r>
              <a:rPr lang="es-ES" sz="2400" b="1" dirty="0">
                <a:latin typeface="Kalinga" panose="020B0502040204020203" pitchFamily="34" charset="0"/>
                <a:cs typeface="Kalinga" panose="020B0502040204020203" pitchFamily="34" charset="0"/>
              </a:rPr>
              <a:t>65 </a:t>
            </a:r>
            <a:r>
              <a:rPr lang="es-ES" sz="2400" b="1" dirty="0" err="1">
                <a:latin typeface="Kalinga" panose="020B0502040204020203" pitchFamily="34" charset="0"/>
                <a:cs typeface="Kalinga" panose="020B0502040204020203" pitchFamily="34" charset="0"/>
              </a:rPr>
              <a:t>urterekin</a:t>
            </a:r>
            <a:r>
              <a:rPr lang="es-ES" sz="24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400" b="1" dirty="0" err="1">
                <a:latin typeface="Kalinga" panose="020B0502040204020203" pitchFamily="34" charset="0"/>
                <a:cs typeface="Kalinga" panose="020B0502040204020203" pitchFamily="34" charset="0"/>
              </a:rPr>
              <a:t>erretiratzea</a:t>
            </a:r>
            <a:r>
              <a:rPr lang="es-ES" sz="24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400" b="1" u="sng" dirty="0" err="1">
                <a:latin typeface="Kalinga" panose="020B0502040204020203" pitchFamily="34" charset="0"/>
                <a:cs typeface="Kalinga" panose="020B0502040204020203" pitchFamily="34" charset="0"/>
              </a:rPr>
              <a:t>Ezintasun</a:t>
            </a:r>
            <a:r>
              <a:rPr lang="es-ES" sz="2400" b="1" u="sng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400" b="1" u="sng" dirty="0" err="1">
                <a:latin typeface="Kalinga" panose="020B0502040204020203" pitchFamily="34" charset="0"/>
                <a:cs typeface="Kalinga" panose="020B0502040204020203" pitchFamily="34" charset="0"/>
              </a:rPr>
              <a:t>Handitik</a:t>
            </a:r>
            <a:r>
              <a:rPr lang="es-ES" sz="2400" b="1" u="sng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400" b="1" dirty="0" err="1">
                <a:latin typeface="Kalinga" panose="020B0502040204020203" pitchFamily="34" charset="0"/>
                <a:cs typeface="Kalinga" panose="020B0502040204020203" pitchFamily="34" charset="0"/>
              </a:rPr>
              <a:t>datozenak</a:t>
            </a:r>
            <a:br>
              <a:rPr lang="es-ES" sz="4000" b="1" dirty="0">
                <a:latin typeface="Kalinga" panose="020B0502040204020203" pitchFamily="34" charset="0"/>
                <a:cs typeface="Kalinga" panose="020B0502040204020203" pitchFamily="34" charset="0"/>
              </a:rPr>
            </a:br>
            <a:r>
              <a:rPr lang="es-ES" sz="2400" b="1" dirty="0">
                <a:latin typeface="Kalinga" panose="020B0502040204020203" pitchFamily="34" charset="0"/>
                <a:cs typeface="Kalinga" panose="020B0502040204020203" pitchFamily="34" charset="0"/>
              </a:rPr>
              <a:t>Jubilación con 65 años Procedentes de </a:t>
            </a:r>
            <a:r>
              <a:rPr lang="es-ES" sz="2400" b="1" u="sng" dirty="0">
                <a:latin typeface="Kalinga" panose="020B0502040204020203" pitchFamily="34" charset="0"/>
                <a:cs typeface="Kalinga" panose="020B0502040204020203" pitchFamily="34" charset="0"/>
              </a:rPr>
              <a:t>Gran Incapacidad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92727EF-AD9B-8BD6-45E4-AF97D244B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392" y="148793"/>
            <a:ext cx="2088699" cy="998872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828CD158-C50E-0F98-9122-D30ECC52B8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2028422"/>
              </p:ext>
            </p:extLst>
          </p:nvPr>
        </p:nvGraphicFramePr>
        <p:xfrm>
          <a:off x="1782147" y="1366822"/>
          <a:ext cx="9032032" cy="4796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8B8727C5-CC0D-0362-0BB7-5171DBF7BC20}"/>
              </a:ext>
            </a:extLst>
          </p:cNvPr>
          <p:cNvSpPr txBox="1"/>
          <p:nvPr/>
        </p:nvSpPr>
        <p:spPr>
          <a:xfrm>
            <a:off x="289249" y="6382139"/>
            <a:ext cx="1716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latin typeface="Kalinga" panose="020B0502040204020203" pitchFamily="34" charset="0"/>
                <a:cs typeface="Kalinga" panose="020B0502040204020203" pitchFamily="34" charset="0"/>
              </a:rPr>
              <a:t>Fuente Seguridad Social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DC14BD5-53E5-6C78-6351-3C2D3318F07D}"/>
              </a:ext>
            </a:extLst>
          </p:cNvPr>
          <p:cNvSpPr txBox="1"/>
          <p:nvPr/>
        </p:nvSpPr>
        <p:spPr>
          <a:xfrm>
            <a:off x="3299013" y="148793"/>
            <a:ext cx="5414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u="sng" dirty="0"/>
              <a:t>GUTXIENGO PENTTSIOA</a:t>
            </a:r>
          </a:p>
        </p:txBody>
      </p:sp>
    </p:spTree>
    <p:extLst>
      <p:ext uri="{BB962C8B-B14F-4D97-AF65-F5344CB8AC3E}">
        <p14:creationId xmlns:p14="http://schemas.microsoft.com/office/powerpoint/2010/main" val="51529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4E307-DFA8-4504-E3F6-8671BA322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CD143-DFB3-4625-1D14-E392FFAD1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8048" y="260418"/>
            <a:ext cx="9235751" cy="1185828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 err="1">
                <a:latin typeface="Kalinga" panose="020B0502040204020203" pitchFamily="34" charset="0"/>
                <a:cs typeface="Kalinga" panose="020B0502040204020203" pitchFamily="34" charset="0"/>
              </a:rPr>
              <a:t>Gutxieneko</a:t>
            </a:r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800" b="1" dirty="0" err="1">
                <a:latin typeface="Kalinga" panose="020B0502040204020203" pitchFamily="34" charset="0"/>
                <a:cs typeface="Kalinga" panose="020B0502040204020203" pitchFamily="34" charset="0"/>
              </a:rPr>
              <a:t>pentsiorako</a:t>
            </a:r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2800" b="1" dirty="0" err="1">
                <a:latin typeface="Kalinga" panose="020B0502040204020203" pitchFamily="34" charset="0"/>
                <a:cs typeface="Kalinga" panose="020B0502040204020203" pitchFamily="34" charset="0"/>
              </a:rPr>
              <a:t>diru-sarreren</a:t>
            </a:r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 muga</a:t>
            </a:r>
            <a:b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</a:br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Límite de ingresos para pensión mínima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A1C8305-79CA-A751-0ADB-D417CD2A0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26" y="353896"/>
            <a:ext cx="2088699" cy="998872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DDF7F87A-72CC-FB2D-5F9A-673CBE3B57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2343969"/>
              </p:ext>
            </p:extLst>
          </p:nvPr>
        </p:nvGraphicFramePr>
        <p:xfrm>
          <a:off x="1782147" y="1366822"/>
          <a:ext cx="9032032" cy="4796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0C9526E1-FE48-0DD9-2B22-4890006D1EDA}"/>
              </a:ext>
            </a:extLst>
          </p:cNvPr>
          <p:cNvSpPr txBox="1"/>
          <p:nvPr/>
        </p:nvSpPr>
        <p:spPr>
          <a:xfrm>
            <a:off x="289249" y="6382139"/>
            <a:ext cx="17168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latin typeface="Kalinga" panose="020B0502040204020203" pitchFamily="34" charset="0"/>
                <a:cs typeface="Kalinga" panose="020B0502040204020203" pitchFamily="34" charset="0"/>
              </a:rPr>
              <a:t>Fuente Seguridad Social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5F3FB70-B7F9-E5D4-0711-1530997A1235}"/>
              </a:ext>
            </a:extLst>
          </p:cNvPr>
          <p:cNvSpPr txBox="1"/>
          <p:nvPr/>
        </p:nvSpPr>
        <p:spPr>
          <a:xfrm>
            <a:off x="9778480" y="1309276"/>
            <a:ext cx="1911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latin typeface="Kalinga" panose="020B0502040204020203" pitchFamily="34" charset="0"/>
                <a:cs typeface="Kalinga" panose="020B0502040204020203" pitchFamily="34" charset="0"/>
              </a:rPr>
              <a:t>Límite de ingresos</a:t>
            </a:r>
          </a:p>
          <a:p>
            <a:r>
              <a:rPr lang="es-ES" sz="1200" dirty="0">
                <a:latin typeface="Kalinga" panose="020B0502040204020203" pitchFamily="34" charset="0"/>
                <a:cs typeface="Kalinga" panose="020B0502040204020203" pitchFamily="34" charset="0"/>
              </a:rPr>
              <a:t> (</a:t>
            </a:r>
            <a:r>
              <a:rPr lang="es-ES" sz="1200" u="sng" dirty="0">
                <a:latin typeface="Kalinga" panose="020B0502040204020203" pitchFamily="34" charset="0"/>
                <a:cs typeface="Kalinga" panose="020B0502040204020203" pitchFamily="34" charset="0"/>
              </a:rPr>
              <a:t>sin incluir la pensión</a:t>
            </a:r>
            <a:r>
              <a:rPr lang="es-ES" sz="1200" dirty="0">
                <a:latin typeface="Kalinga" panose="020B0502040204020203" pitchFamily="34" charset="0"/>
                <a:cs typeface="Kalinga" panose="020B0502040204020203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33875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DCE77-C006-F37B-EC21-9F8C8C163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9D78DA-5E33-E688-0999-7EFB61B72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13" y="987425"/>
            <a:ext cx="2346986" cy="779929"/>
          </a:xfrm>
        </p:spPr>
        <p:txBody>
          <a:bodyPr/>
          <a:lstStyle/>
          <a:p>
            <a:pPr algn="ctr"/>
            <a:r>
              <a:rPr lang="es-ES" dirty="0"/>
              <a:t>2026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9467D8-054C-6135-78DA-B723AA2C9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algn="just">
              <a:lnSpc>
                <a:spcPct val="150000"/>
              </a:lnSpc>
            </a:pPr>
            <a:r>
              <a:rPr lang="es-ES" dirty="0" err="1"/>
              <a:t>Pentsio</a:t>
            </a:r>
            <a:r>
              <a:rPr lang="es-ES" dirty="0"/>
              <a:t> </a:t>
            </a:r>
            <a:r>
              <a:rPr lang="es-ES" dirty="0" err="1"/>
              <a:t>baxuenei</a:t>
            </a:r>
            <a:r>
              <a:rPr lang="es-ES" dirty="0"/>
              <a:t> </a:t>
            </a:r>
            <a:r>
              <a:rPr lang="es-ES" dirty="0" err="1"/>
              <a:t>gehitzen</a:t>
            </a:r>
            <a:r>
              <a:rPr lang="es-ES" dirty="0"/>
              <a:t> </a:t>
            </a:r>
            <a:r>
              <a:rPr lang="es-ES" dirty="0" err="1"/>
              <a:t>zaien</a:t>
            </a:r>
            <a:r>
              <a:rPr lang="es-ES" dirty="0"/>
              <a:t> </a:t>
            </a:r>
            <a:r>
              <a:rPr lang="es-ES" dirty="0" err="1"/>
              <a:t>aparteko</a:t>
            </a:r>
            <a:r>
              <a:rPr lang="es-ES" dirty="0"/>
              <a:t> </a:t>
            </a:r>
            <a:r>
              <a:rPr lang="es-ES" dirty="0" err="1"/>
              <a:t>dirua</a:t>
            </a:r>
            <a:r>
              <a:rPr lang="es-ES" dirty="0"/>
              <a:t> da, </a:t>
            </a:r>
            <a:r>
              <a:rPr lang="es-ES" dirty="0" err="1"/>
              <a:t>urtean</a:t>
            </a:r>
            <a:r>
              <a:rPr lang="es-ES" dirty="0"/>
              <a:t> </a:t>
            </a:r>
            <a:r>
              <a:rPr lang="es-ES" dirty="0" err="1"/>
              <a:t>gutxieneko</a:t>
            </a:r>
            <a:r>
              <a:rPr lang="es-ES" dirty="0"/>
              <a:t> </a:t>
            </a:r>
            <a:r>
              <a:rPr lang="es-ES" dirty="0" err="1"/>
              <a:t>diru</a:t>
            </a:r>
            <a:r>
              <a:rPr lang="es-ES" dirty="0"/>
              <a:t> </a:t>
            </a:r>
            <a:r>
              <a:rPr lang="es-ES" dirty="0" err="1"/>
              <a:t>kopuru</a:t>
            </a:r>
            <a:r>
              <a:rPr lang="es-ES" dirty="0"/>
              <a:t> batera </a:t>
            </a:r>
            <a:r>
              <a:rPr lang="es-ES" dirty="0" err="1"/>
              <a:t>iristeko</a:t>
            </a:r>
            <a:r>
              <a:rPr lang="es-ES" dirty="0"/>
              <a:t>.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50E0A1-E7B6-CB09-CFBB-281C60BBF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769474"/>
            <a:ext cx="3932237" cy="3811588"/>
          </a:xfrm>
        </p:spPr>
        <p:txBody>
          <a:bodyPr/>
          <a:lstStyle/>
          <a:p>
            <a:pPr algn="ctr"/>
            <a:endParaRPr lang="es-ES" sz="1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sz="3200" b="1" dirty="0">
                <a:latin typeface="Kalinga" panose="020B0502040204020203" pitchFamily="34" charset="0"/>
                <a:cs typeface="Kalinga" panose="020B0502040204020203" pitchFamily="34" charset="0"/>
              </a:rPr>
              <a:t>Zer dira </a:t>
            </a:r>
            <a:r>
              <a:rPr lang="es-ES" sz="3200" b="1" dirty="0" err="1">
                <a:latin typeface="Kalinga" panose="020B0502040204020203" pitchFamily="34" charset="0"/>
                <a:cs typeface="Kalinga" panose="020B0502040204020203" pitchFamily="34" charset="0"/>
              </a:rPr>
              <a:t>gutxienekorako</a:t>
            </a:r>
            <a:r>
              <a:rPr lang="es-ES" sz="3200" b="1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200" b="1" dirty="0" err="1">
                <a:latin typeface="Kalinga" panose="020B0502040204020203" pitchFamily="34" charset="0"/>
                <a:cs typeface="Kalinga" panose="020B0502040204020203" pitchFamily="34" charset="0"/>
              </a:rPr>
              <a:t>osagarriak</a:t>
            </a:r>
            <a:r>
              <a:rPr lang="es-ES" sz="3200" b="1" dirty="0">
                <a:latin typeface="Kalinga" panose="020B0502040204020203" pitchFamily="34" charset="0"/>
                <a:cs typeface="Kalinga" panose="020B0502040204020203" pitchFamily="34" charset="0"/>
              </a:rPr>
              <a:t>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A8AB25-363A-7824-23CB-A68B87955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67" y="217794"/>
            <a:ext cx="1981372" cy="10973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B527CCF-7A01-EB35-49A3-01944CE2EDCD}"/>
              </a:ext>
            </a:extLst>
          </p:cNvPr>
          <p:cNvSpPr txBox="1"/>
          <p:nvPr/>
        </p:nvSpPr>
        <p:spPr>
          <a:xfrm>
            <a:off x="591671" y="6033247"/>
            <a:ext cx="2734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Publicado en el BOE el 24 de diciembre 2025</a:t>
            </a:r>
          </a:p>
        </p:txBody>
      </p:sp>
    </p:spTree>
    <p:extLst>
      <p:ext uri="{BB962C8B-B14F-4D97-AF65-F5344CB8AC3E}">
        <p14:creationId xmlns:p14="http://schemas.microsoft.com/office/powerpoint/2010/main" val="179410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CF342-89A3-C4FB-AC9F-AC88FBAAD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3BF4DE-F288-70DB-0EC2-1ACC9E990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464" y="1138518"/>
            <a:ext cx="2346986" cy="779929"/>
          </a:xfrm>
        </p:spPr>
        <p:txBody>
          <a:bodyPr/>
          <a:lstStyle/>
          <a:p>
            <a:pPr algn="ctr"/>
            <a:r>
              <a:rPr lang="es-ES" dirty="0"/>
              <a:t>2026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340F3E-6060-519E-85A6-47704D78B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19199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Aparteko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ordainsari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hori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kobratzeko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, zure beste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diru-sarrerak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(lana,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aurrezkiak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etab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.)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ezin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dira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urtean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9.442,00 euro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baino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gehiago izan.</a:t>
            </a:r>
          </a:p>
          <a:p>
            <a:pPr algn="just">
              <a:lnSpc>
                <a:spcPct val="110000"/>
              </a:lnSpc>
            </a:pPr>
            <a:endParaRPr lang="es-ES" sz="1900" dirty="0"/>
          </a:p>
          <a:p>
            <a:pPr algn="just">
              <a:lnSpc>
                <a:spcPct val="100000"/>
              </a:lnSpc>
            </a:pP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Kopuru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hori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baino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pixka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bat gehiago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irabazten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baduzu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baina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gutxieneko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pentsioa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baino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gutxiago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, aldea bakarrik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emango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dirty="0" err="1">
                <a:latin typeface="Kalinga" panose="020B0502040204020203" pitchFamily="34" charset="0"/>
                <a:cs typeface="Kalinga" panose="020B0502040204020203" pitchFamily="34" charset="0"/>
              </a:rPr>
              <a:t>dizute</a:t>
            </a:r>
            <a:r>
              <a:rPr lang="es-ES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64CF3E-E9B4-5078-0C90-77157FBEE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s-ES" sz="2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sz="3200" b="1" dirty="0" err="1">
                <a:latin typeface="Kalinga" panose="020B0502040204020203" pitchFamily="34" charset="0"/>
                <a:cs typeface="Kalinga" panose="020B0502040204020203" pitchFamily="34" charset="0"/>
              </a:rPr>
              <a:t>Diru-sarreren</a:t>
            </a:r>
            <a:r>
              <a:rPr lang="es-ES" sz="3200" b="1" dirty="0">
                <a:latin typeface="Kalinga" panose="020B0502040204020203" pitchFamily="34" charset="0"/>
                <a:cs typeface="Kalinga" panose="020B0502040204020203" pitchFamily="34" charset="0"/>
              </a:rPr>
              <a:t> muga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BDAB86D-1152-BF3A-BEAF-903AE2355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67" y="217794"/>
            <a:ext cx="1981372" cy="10973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CC697D8-897C-6140-A8E7-EAFDC196D25B}"/>
              </a:ext>
            </a:extLst>
          </p:cNvPr>
          <p:cNvSpPr txBox="1"/>
          <p:nvPr/>
        </p:nvSpPr>
        <p:spPr>
          <a:xfrm>
            <a:off x="591671" y="6033247"/>
            <a:ext cx="2734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Publicado en el BOE el 24 de diciembre 2025</a:t>
            </a:r>
          </a:p>
        </p:txBody>
      </p:sp>
    </p:spTree>
    <p:extLst>
      <p:ext uri="{BB962C8B-B14F-4D97-AF65-F5344CB8AC3E}">
        <p14:creationId xmlns:p14="http://schemas.microsoft.com/office/powerpoint/2010/main" val="1165309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B2DED-6D6F-FA2A-10AD-03B50ED17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72076F-A54D-12B3-F6B4-D9EC3AF4C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464" y="1138518"/>
            <a:ext cx="2346986" cy="779929"/>
          </a:xfrm>
        </p:spPr>
        <p:txBody>
          <a:bodyPr/>
          <a:lstStyle/>
          <a:p>
            <a:pPr algn="ctr"/>
            <a:r>
              <a:rPr lang="es-ES" dirty="0"/>
              <a:t>2026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CBEC99-C6B2-3CF9-65D5-1CBDA351D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Ez da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betirako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: Zure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pentsioa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etorkizunean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igotzen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bada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edo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beste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laguntza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bat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ematen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badizute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osagarria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jaitsi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edo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desagertu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egingo da.</a:t>
            </a:r>
          </a:p>
          <a:p>
            <a:pPr algn="just">
              <a:lnSpc>
                <a:spcPct val="110000"/>
              </a:lnSpc>
            </a:pPr>
            <a:endParaRPr lang="es-ES" sz="22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Gehieneko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muga: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Osagarria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ezin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da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handiagoa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izan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pentsio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ez-kontributibo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batengatik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kobratzen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dena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baino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(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Ezintasun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Handiko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kasuetan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 izan </a:t>
            </a:r>
            <a:r>
              <a:rPr lang="es-ES" sz="3600" dirty="0" err="1">
                <a:latin typeface="Kalinga" panose="020B0502040204020203" pitchFamily="34" charset="0"/>
                <a:cs typeface="Kalinga" panose="020B0502040204020203" pitchFamily="34" charset="0"/>
              </a:rPr>
              <a:t>ezik</a:t>
            </a:r>
            <a:r>
              <a:rPr lang="es-ES" sz="3600" dirty="0">
                <a:latin typeface="Kalinga" panose="020B0502040204020203" pitchFamily="34" charset="0"/>
                <a:cs typeface="Kalinga" panose="020B0502040204020203" pitchFamily="34" charset="0"/>
              </a:rPr>
              <a:t>).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72F9D9-DE06-F231-EC46-B76360C1A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es-ES" sz="2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ES" sz="2800" b="1" dirty="0">
                <a:latin typeface="Kalinga" panose="020B0502040204020203" pitchFamily="34" charset="0"/>
                <a:cs typeface="Kalinga" panose="020B0502040204020203" pitchFamily="34" charset="0"/>
              </a:rPr>
              <a:t>Arau </a:t>
            </a:r>
            <a:r>
              <a:rPr lang="es-ES" sz="2800" b="1" dirty="0" err="1">
                <a:latin typeface="Kalinga" panose="020B0502040204020203" pitchFamily="34" charset="0"/>
                <a:cs typeface="Kalinga" panose="020B0502040204020203" pitchFamily="34" charset="0"/>
              </a:rPr>
              <a:t>garrantzitsuak</a:t>
            </a:r>
            <a:endParaRPr lang="es-ES" sz="2800" b="1" dirty="0">
              <a:latin typeface="Kalinga" panose="020B0502040204020203" pitchFamily="34" charset="0"/>
              <a:cs typeface="Kalinga" panose="020B0502040204020203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E6DDDC6-06DE-9F8A-024E-00E551A45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67" y="217794"/>
            <a:ext cx="1981372" cy="10973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C4F1F1D-0BF5-3B5A-E2DB-4D4E0D660197}"/>
              </a:ext>
            </a:extLst>
          </p:cNvPr>
          <p:cNvSpPr txBox="1"/>
          <p:nvPr/>
        </p:nvSpPr>
        <p:spPr>
          <a:xfrm>
            <a:off x="591671" y="6033247"/>
            <a:ext cx="2734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Publicado en el BOE el 24 de diciembre 2025</a:t>
            </a:r>
          </a:p>
        </p:txBody>
      </p:sp>
    </p:spTree>
    <p:extLst>
      <p:ext uri="{BB962C8B-B14F-4D97-AF65-F5344CB8AC3E}">
        <p14:creationId xmlns:p14="http://schemas.microsoft.com/office/powerpoint/2010/main" val="3349369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3ED39-77FB-D453-054D-47F330948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2CD75A-451E-1F46-C6D5-4CA53A774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464" y="1138518"/>
            <a:ext cx="2346986" cy="779929"/>
          </a:xfrm>
        </p:spPr>
        <p:txBody>
          <a:bodyPr/>
          <a:lstStyle/>
          <a:p>
            <a:pPr algn="ctr"/>
            <a:r>
              <a:rPr lang="es-ES" dirty="0"/>
              <a:t>2026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227E09-F83D-AA69-2D88-54E622B3D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46847"/>
            <a:ext cx="6172200" cy="574801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Aldaketak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abisatzea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: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Diru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gehiago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irabazten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hasten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bazara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eta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mugatik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pasatzen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bazara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Gizarte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Segurantzari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abisatu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behar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diozu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hilabeteko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epean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sz="1800" dirty="0"/>
          </a:p>
          <a:p>
            <a:pPr algn="just">
              <a:lnSpc>
                <a:spcPct val="110000"/>
              </a:lnSpc>
            </a:pP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Egia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esan: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Gizarte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Segurantzak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Ogasunaren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dokumentuak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edo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aitorpenak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eska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diezaieke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zenbat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diru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irabazten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duzun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egiaztatzeko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s-ES" sz="1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Beranduko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eskaera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: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Pentsioa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kobratzen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hasi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baino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lehen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aparteko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ordainsari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hau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eskatzen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baduzu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,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gehienez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ere zure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eskaeraren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aurreko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3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hilabeteetan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ordainduko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  <a:r>
              <a:rPr lang="es-ES" sz="4500" dirty="0" err="1">
                <a:latin typeface="Kalinga" panose="020B0502040204020203" pitchFamily="34" charset="0"/>
                <a:cs typeface="Kalinga" panose="020B0502040204020203" pitchFamily="34" charset="0"/>
              </a:rPr>
              <a:t>dizute</a:t>
            </a:r>
            <a:r>
              <a:rPr lang="es-ES" sz="4500" dirty="0">
                <a:latin typeface="Kalinga" panose="020B0502040204020203" pitchFamily="34" charset="0"/>
                <a:cs typeface="Kalinga" panose="020B0502040204020203" pitchFamily="34" charset="0"/>
              </a:rPr>
              <a:t>.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897C357-F9D2-3254-C4E0-B11F8D8DE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918447"/>
            <a:ext cx="3932237" cy="3811588"/>
          </a:xfrm>
        </p:spPr>
        <p:txBody>
          <a:bodyPr/>
          <a:lstStyle/>
          <a:p>
            <a:pPr algn="ctr"/>
            <a:endParaRPr lang="es-ES" sz="28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sz="3200" b="1" dirty="0">
                <a:latin typeface="Kalinga" panose="020B0502040204020203" pitchFamily="34" charset="0"/>
                <a:cs typeface="Kalinga" panose="020B0502040204020203" pitchFamily="34" charset="0"/>
              </a:rPr>
              <a:t>Zure </a:t>
            </a:r>
            <a:r>
              <a:rPr lang="es-ES" sz="3200" b="1" dirty="0" err="1">
                <a:latin typeface="Kalinga" panose="020B0502040204020203" pitchFamily="34" charset="0"/>
                <a:cs typeface="Kalinga" panose="020B0502040204020203" pitchFamily="34" charset="0"/>
              </a:rPr>
              <a:t>betebeharrak</a:t>
            </a:r>
            <a:endParaRPr lang="es-ES" sz="3200" b="1" dirty="0">
              <a:latin typeface="Kalinga" panose="020B0502040204020203" pitchFamily="34" charset="0"/>
              <a:cs typeface="Kalinga" panose="020B0502040204020203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9D735B7-EC61-8EF3-8EBA-5D431A3C80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67" y="217794"/>
            <a:ext cx="1981372" cy="109737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4F3ED46-6BED-578E-77D0-2FBC32BC7602}"/>
              </a:ext>
            </a:extLst>
          </p:cNvPr>
          <p:cNvSpPr txBox="1"/>
          <p:nvPr/>
        </p:nvSpPr>
        <p:spPr>
          <a:xfrm>
            <a:off x="591671" y="6033247"/>
            <a:ext cx="2734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Publicado en el BOE el 24 de diciembre 2025</a:t>
            </a:r>
          </a:p>
        </p:txBody>
      </p:sp>
    </p:spTree>
    <p:extLst>
      <p:ext uri="{BB962C8B-B14F-4D97-AF65-F5344CB8AC3E}">
        <p14:creationId xmlns:p14="http://schemas.microsoft.com/office/powerpoint/2010/main" val="9163076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936</Words>
  <Application>Microsoft Office PowerPoint</Application>
  <PresentationFormat>Panorámica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Kalinga</vt:lpstr>
      <vt:lpstr>Tema de Office</vt:lpstr>
      <vt:lpstr>2026</vt:lpstr>
      <vt:lpstr>ERRETIROA 65 URTEREKIN  JUBILACION CON 65 AÑOS</vt:lpstr>
      <vt:lpstr>65 urtetik beherako Erretiroa Jubilación menor de 65 años</vt:lpstr>
      <vt:lpstr> 65 urterekin erretiratzea Ezintasun Handitik datozenak Jubilación con 65 años Procedentes de Gran Incapacidad</vt:lpstr>
      <vt:lpstr>Gutxieneko pentsiorako diru-sarreren muga Límite de ingresos para pensión mínima</vt:lpstr>
      <vt:lpstr>2026</vt:lpstr>
      <vt:lpstr>2026</vt:lpstr>
      <vt:lpstr>2026</vt:lpstr>
      <vt:lpstr>2026</vt:lpstr>
      <vt:lpstr>2026</vt:lpstr>
      <vt:lpstr>Diru-sarreren muga (9.442,00 €) gutxienekoen osagarria kobratu ahal izateko</vt:lpstr>
      <vt:lpstr>Zein dokumentu aurkeztu behar dituzu?</vt:lpstr>
      <vt:lpstr>2026</vt:lpstr>
      <vt:lpstr>2026</vt:lpstr>
      <vt:lpstr>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Usuario</dc:creator>
  <cp:lastModifiedBy>Usuario</cp:lastModifiedBy>
  <cp:revision>30</cp:revision>
  <dcterms:created xsi:type="dcterms:W3CDTF">2026-01-12T18:04:49Z</dcterms:created>
  <dcterms:modified xsi:type="dcterms:W3CDTF">2026-01-22T15:00:25Z</dcterms:modified>
</cp:coreProperties>
</file>