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065673164919362E-4"/>
          <c:y val="0.20803357294002489"/>
          <c:w val="0.96401869225074155"/>
          <c:h val="0.70206048830828693"/>
        </c:manualLayout>
      </c:layout>
      <c:bar3DChart>
        <c:barDir val="col"/>
        <c:grouping val="standard"/>
        <c:varyColors val="0"/>
        <c:ser>
          <c:idx val="0"/>
          <c:order val="0"/>
          <c:tx>
            <c:strRef>
              <c:f>Hoja1!$B$1</c:f>
              <c:strCache>
                <c:ptCount val="1"/>
                <c:pt idx="0">
                  <c:v>Cuantías Mensuales</c:v>
                </c:pt>
              </c:strCache>
            </c:strRef>
          </c:tx>
          <c:spPr>
            <a:solidFill>
              <a:schemeClr val="accent1"/>
            </a:solidFill>
            <a:ln>
              <a:noFill/>
            </a:ln>
            <a:effectLst/>
            <a:sp3d/>
          </c:spPr>
          <c:invertIfNegative val="0"/>
          <c:dLbls>
            <c:dLbl>
              <c:idx val="0"/>
              <c:layout>
                <c:manualLayout>
                  <c:x val="-1.7187500000000001E-2"/>
                  <c:y val="-3.0468748125692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BC-4EBD-A2D0-99C838C78283}"/>
                </c:ext>
              </c:extLst>
            </c:dLbl>
            <c:dLbl>
              <c:idx val="1"/>
              <c:layout>
                <c:manualLayout>
                  <c:x val="-9.3749999999999997E-3"/>
                  <c:y val="-2.578124841404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BC-4EBD-A2D0-99C838C78283}"/>
                </c:ext>
              </c:extLst>
            </c:dLbl>
            <c:dLbl>
              <c:idx val="2"/>
              <c:layout>
                <c:manualLayout>
                  <c:x val="-3.1250000000000002E-3"/>
                  <c:y val="-2.3437498558224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BC-4EBD-A2D0-99C838C7828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Kalinga" panose="020B0502040204020203" pitchFamily="34" charset="0"/>
                    <a:ea typeface="+mn-ea"/>
                    <a:cs typeface="Kalinga"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3"/>
                <c:pt idx="0">
                  <c:v>Con cónyuge a cargo</c:v>
                </c:pt>
                <c:pt idx="1">
                  <c:v>Sin cónyuge (unidad económica unipersonal)</c:v>
                </c:pt>
                <c:pt idx="2">
                  <c:v>Con cónyuge NO a cargo</c:v>
                </c:pt>
              </c:strCache>
            </c:strRef>
          </c:cat>
          <c:val>
            <c:numRef>
              <c:f>Hoja1!$B$2:$B$5</c:f>
              <c:numCache>
                <c:formatCode>General</c:formatCode>
                <c:ptCount val="4"/>
                <c:pt idx="0" formatCode="#,##0.00">
                  <c:v>1256.5999999999999</c:v>
                </c:pt>
                <c:pt idx="1">
                  <c:v>936.2</c:v>
                </c:pt>
                <c:pt idx="2">
                  <c:v>888.7</c:v>
                </c:pt>
              </c:numCache>
            </c:numRef>
          </c:val>
          <c:extLst>
            <c:ext xmlns:c16="http://schemas.microsoft.com/office/drawing/2014/chart" uri="{C3380CC4-5D6E-409C-BE32-E72D297353CC}">
              <c16:uniqueId val="{00000000-01BC-4EBD-A2D0-99C838C78283}"/>
            </c:ext>
          </c:extLst>
        </c:ser>
        <c:ser>
          <c:idx val="1"/>
          <c:order val="1"/>
          <c:tx>
            <c:strRef>
              <c:f>Hoja1!$C$1</c:f>
              <c:strCache>
                <c:ptCount val="1"/>
                <c:pt idx="0">
                  <c:v>Cuantías Anuales</c:v>
                </c:pt>
              </c:strCache>
            </c:strRef>
          </c:tx>
          <c:spPr>
            <a:solidFill>
              <a:schemeClr val="accent2"/>
            </a:solidFill>
            <a:ln>
              <a:noFill/>
            </a:ln>
            <a:effectLst/>
            <a:sp3d/>
          </c:spPr>
          <c:invertIfNegative val="0"/>
          <c:dLbls>
            <c:dLbl>
              <c:idx val="0"/>
              <c:layout>
                <c:manualLayout>
                  <c:x val="2.8645502418044985E-17"/>
                  <c:y val="-2.8124998269869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BC-4EBD-A2D0-99C838C78283}"/>
                </c:ext>
              </c:extLst>
            </c:dLbl>
            <c:dLbl>
              <c:idx val="1"/>
              <c:layout>
                <c:manualLayout>
                  <c:x val="1.4062499999999943E-2"/>
                  <c:y val="-3.5156247837337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BC-4EBD-A2D0-99C838C78283}"/>
                </c:ext>
              </c:extLst>
            </c:dLbl>
            <c:dLbl>
              <c:idx val="2"/>
              <c:layout>
                <c:manualLayout>
                  <c:x val="2.0312500000000001E-2"/>
                  <c:y val="-2.1093748702402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BC-4EBD-A2D0-99C838C7828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Kalinga" panose="020B0502040204020203" pitchFamily="34" charset="0"/>
                    <a:ea typeface="+mn-ea"/>
                    <a:cs typeface="Kalinga"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3"/>
                <c:pt idx="0">
                  <c:v>Con cónyuge a cargo</c:v>
                </c:pt>
                <c:pt idx="1">
                  <c:v>Sin cónyuge (unidad económica unipersonal)</c:v>
                </c:pt>
                <c:pt idx="2">
                  <c:v>Con cónyuge NO a cargo</c:v>
                </c:pt>
              </c:strCache>
            </c:strRef>
          </c:cat>
          <c:val>
            <c:numRef>
              <c:f>Hoja1!$C$2:$C$5</c:f>
              <c:numCache>
                <c:formatCode>#,##0.00</c:formatCode>
                <c:ptCount val="4"/>
                <c:pt idx="0">
                  <c:v>17592.400000000001</c:v>
                </c:pt>
                <c:pt idx="1">
                  <c:v>13106.8</c:v>
                </c:pt>
                <c:pt idx="2">
                  <c:v>12441.8</c:v>
                </c:pt>
              </c:numCache>
            </c:numRef>
          </c:val>
          <c:extLst>
            <c:ext xmlns:c16="http://schemas.microsoft.com/office/drawing/2014/chart" uri="{C3380CC4-5D6E-409C-BE32-E72D297353CC}">
              <c16:uniqueId val="{00000001-01BC-4EBD-A2D0-99C838C78283}"/>
            </c:ext>
          </c:extLst>
        </c:ser>
        <c:dLbls>
          <c:showLegendKey val="0"/>
          <c:showVal val="0"/>
          <c:showCatName val="0"/>
          <c:showSerName val="0"/>
          <c:showPercent val="0"/>
          <c:showBubbleSize val="0"/>
        </c:dLbls>
        <c:gapWidth val="150"/>
        <c:shape val="box"/>
        <c:axId val="301094456"/>
        <c:axId val="301090856"/>
        <c:axId val="460611848"/>
      </c:bar3DChart>
      <c:catAx>
        <c:axId val="301094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Kalinga" panose="020B0502040204020203" pitchFamily="34" charset="0"/>
                <a:ea typeface="+mn-ea"/>
                <a:cs typeface="Kalinga" panose="020B0502040204020203" pitchFamily="34" charset="0"/>
              </a:defRPr>
            </a:pPr>
            <a:endParaRPr lang="es-ES"/>
          </a:p>
        </c:txPr>
        <c:crossAx val="301090856"/>
        <c:crosses val="autoZero"/>
        <c:auto val="1"/>
        <c:lblAlgn val="ctr"/>
        <c:lblOffset val="100"/>
        <c:noMultiLvlLbl val="0"/>
      </c:catAx>
      <c:valAx>
        <c:axId val="301090856"/>
        <c:scaling>
          <c:orientation val="minMax"/>
          <c:max val="20000"/>
        </c:scaling>
        <c:delete val="1"/>
        <c:axPos val="l"/>
        <c:numFmt formatCode="#,##0.00" sourceLinked="1"/>
        <c:majorTickMark val="none"/>
        <c:minorTickMark val="none"/>
        <c:tickLblPos val="nextTo"/>
        <c:crossAx val="301094456"/>
        <c:crosses val="autoZero"/>
        <c:crossBetween val="between"/>
      </c:valAx>
      <c:serAx>
        <c:axId val="460611848"/>
        <c:scaling>
          <c:orientation val="minMax"/>
        </c:scaling>
        <c:delete val="1"/>
        <c:axPos val="b"/>
        <c:majorTickMark val="none"/>
        <c:minorTickMark val="none"/>
        <c:tickLblPos val="nextTo"/>
        <c:crossAx val="301090856"/>
        <c:crosses val="autoZero"/>
        <c:tickLblSkip val="1"/>
      </c:serAx>
      <c:spPr>
        <a:noFill/>
        <a:ln>
          <a:noFill/>
        </a:ln>
        <a:effectLst/>
      </c:spPr>
    </c:plotArea>
    <c:legend>
      <c:legendPos val="b"/>
      <c:layout>
        <c:manualLayout>
          <c:xMode val="edge"/>
          <c:yMode val="edge"/>
          <c:x val="0.58945357081768202"/>
          <c:y val="0.93685449093687212"/>
          <c:w val="0.39332193650698549"/>
          <c:h val="5.0342440090206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Kalinga" panose="020B0502040204020203" pitchFamily="34" charset="0"/>
              <a:ea typeface="+mn-ea"/>
              <a:cs typeface="Kalinga" panose="020B0502040204020203" pitchFamily="34" charset="0"/>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Kalinga" panose="020B0502040204020203" pitchFamily="34" charset="0"/>
          <a:cs typeface="Kalinga" panose="020B0502040204020203" pitchFamily="34"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598545985465637E-2"/>
          <c:y val="0.17361017430823289"/>
          <c:w val="0.96401869225074155"/>
          <c:h val="0.70206048830828693"/>
        </c:manualLayout>
      </c:layout>
      <c:bar3DChart>
        <c:barDir val="col"/>
        <c:grouping val="standard"/>
        <c:varyColors val="0"/>
        <c:ser>
          <c:idx val="0"/>
          <c:order val="0"/>
          <c:tx>
            <c:strRef>
              <c:f>Hoja1!$B$1</c:f>
              <c:strCache>
                <c:ptCount val="1"/>
                <c:pt idx="0">
                  <c:v>Cuantías Mensuales</c:v>
                </c:pt>
              </c:strCache>
            </c:strRef>
          </c:tx>
          <c:spPr>
            <a:solidFill>
              <a:srgbClr val="7030A0"/>
            </a:solidFill>
            <a:ln>
              <a:noFill/>
            </a:ln>
            <a:effectLst/>
            <a:sp3d/>
          </c:spPr>
          <c:invertIfNegative val="0"/>
          <c:dLbls>
            <c:dLbl>
              <c:idx val="0"/>
              <c:layout>
                <c:manualLayout>
                  <c:x val="-1.7187500000000001E-2"/>
                  <c:y val="-3.0468748125692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BC-4EBD-A2D0-99C838C78283}"/>
                </c:ext>
              </c:extLst>
            </c:dLbl>
            <c:dLbl>
              <c:idx val="1"/>
              <c:layout>
                <c:manualLayout>
                  <c:x val="-9.3749999999999997E-3"/>
                  <c:y val="-2.578124841404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BC-4EBD-A2D0-99C838C78283}"/>
                </c:ext>
              </c:extLst>
            </c:dLbl>
            <c:dLbl>
              <c:idx val="2"/>
              <c:layout>
                <c:manualLayout>
                  <c:x val="-3.1250000000000002E-3"/>
                  <c:y val="-2.3437498558224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BC-4EBD-A2D0-99C838C7828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Kalinga" panose="020B0502040204020203" pitchFamily="34" charset="0"/>
                    <a:ea typeface="+mn-ea"/>
                    <a:cs typeface="Kalinga"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3"/>
                <c:pt idx="0">
                  <c:v>Con cónyuge a cargo</c:v>
                </c:pt>
                <c:pt idx="1">
                  <c:v>Sin cónyuge (unidad económica unipersonal)</c:v>
                </c:pt>
                <c:pt idx="2">
                  <c:v>Con cónyuge NO a cargo</c:v>
                </c:pt>
              </c:strCache>
            </c:strRef>
          </c:cat>
          <c:val>
            <c:numRef>
              <c:f>Hoja1!$B$2:$B$5</c:f>
              <c:numCache>
                <c:formatCode>General</c:formatCode>
                <c:ptCount val="4"/>
                <c:pt idx="0" formatCode="#,##0.00">
                  <c:v>1256.5999999999999</c:v>
                </c:pt>
                <c:pt idx="1">
                  <c:v>875.9</c:v>
                </c:pt>
                <c:pt idx="2">
                  <c:v>827.9</c:v>
                </c:pt>
              </c:numCache>
            </c:numRef>
          </c:val>
          <c:extLst>
            <c:ext xmlns:c16="http://schemas.microsoft.com/office/drawing/2014/chart" uri="{C3380CC4-5D6E-409C-BE32-E72D297353CC}">
              <c16:uniqueId val="{00000000-01BC-4EBD-A2D0-99C838C78283}"/>
            </c:ext>
          </c:extLst>
        </c:ser>
        <c:ser>
          <c:idx val="1"/>
          <c:order val="1"/>
          <c:tx>
            <c:strRef>
              <c:f>Hoja1!$C$1</c:f>
              <c:strCache>
                <c:ptCount val="1"/>
                <c:pt idx="0">
                  <c:v>Cuantías Anuales</c:v>
                </c:pt>
              </c:strCache>
            </c:strRef>
          </c:tx>
          <c:spPr>
            <a:solidFill>
              <a:schemeClr val="accent6">
                <a:lumMod val="40000"/>
                <a:lumOff val="60000"/>
              </a:schemeClr>
            </a:solidFill>
            <a:ln>
              <a:noFill/>
            </a:ln>
            <a:effectLst/>
            <a:sp3d/>
          </c:spPr>
          <c:invertIfNegative val="0"/>
          <c:dLbls>
            <c:dLbl>
              <c:idx val="0"/>
              <c:layout>
                <c:manualLayout>
                  <c:x val="2.8645502418044985E-17"/>
                  <c:y val="-2.8124998269869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BC-4EBD-A2D0-99C838C78283}"/>
                </c:ext>
              </c:extLst>
            </c:dLbl>
            <c:dLbl>
              <c:idx val="1"/>
              <c:layout>
                <c:manualLayout>
                  <c:x val="1.4062499999999943E-2"/>
                  <c:y val="-3.5156247837337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BC-4EBD-A2D0-99C838C78283}"/>
                </c:ext>
              </c:extLst>
            </c:dLbl>
            <c:dLbl>
              <c:idx val="2"/>
              <c:layout>
                <c:manualLayout>
                  <c:x val="2.0312500000000001E-2"/>
                  <c:y val="-2.1093748702402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BC-4EBD-A2D0-99C838C7828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Kalinga" panose="020B0502040204020203" pitchFamily="34" charset="0"/>
                    <a:ea typeface="+mn-ea"/>
                    <a:cs typeface="Kalinga"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3"/>
                <c:pt idx="0">
                  <c:v>Con cónyuge a cargo</c:v>
                </c:pt>
                <c:pt idx="1">
                  <c:v>Sin cónyuge (unidad económica unipersonal)</c:v>
                </c:pt>
                <c:pt idx="2">
                  <c:v>Con cónyuge NO a cargo</c:v>
                </c:pt>
              </c:strCache>
            </c:strRef>
          </c:cat>
          <c:val>
            <c:numRef>
              <c:f>Hoja1!$C$2:$C$5</c:f>
              <c:numCache>
                <c:formatCode>#,##0.00</c:formatCode>
                <c:ptCount val="4"/>
                <c:pt idx="0">
                  <c:v>17592.400000000001</c:v>
                </c:pt>
                <c:pt idx="1">
                  <c:v>12262.6</c:v>
                </c:pt>
                <c:pt idx="2">
                  <c:v>11590.6</c:v>
                </c:pt>
              </c:numCache>
            </c:numRef>
          </c:val>
          <c:extLst>
            <c:ext xmlns:c16="http://schemas.microsoft.com/office/drawing/2014/chart" uri="{C3380CC4-5D6E-409C-BE32-E72D297353CC}">
              <c16:uniqueId val="{00000001-01BC-4EBD-A2D0-99C838C78283}"/>
            </c:ext>
          </c:extLst>
        </c:ser>
        <c:dLbls>
          <c:showLegendKey val="0"/>
          <c:showVal val="0"/>
          <c:showCatName val="0"/>
          <c:showSerName val="0"/>
          <c:showPercent val="0"/>
          <c:showBubbleSize val="0"/>
        </c:dLbls>
        <c:gapWidth val="150"/>
        <c:shape val="box"/>
        <c:axId val="301094456"/>
        <c:axId val="301090856"/>
        <c:axId val="460611848"/>
      </c:bar3DChart>
      <c:catAx>
        <c:axId val="30109445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Kalinga" panose="020B0502040204020203" pitchFamily="34" charset="0"/>
                <a:ea typeface="+mn-ea"/>
                <a:cs typeface="Kalinga" panose="020B0502040204020203" pitchFamily="34" charset="0"/>
              </a:defRPr>
            </a:pPr>
            <a:endParaRPr lang="es-ES"/>
          </a:p>
        </c:txPr>
        <c:crossAx val="301090856"/>
        <c:crosses val="autoZero"/>
        <c:auto val="1"/>
        <c:lblAlgn val="ctr"/>
        <c:lblOffset val="100"/>
        <c:noMultiLvlLbl val="0"/>
      </c:catAx>
      <c:valAx>
        <c:axId val="301090856"/>
        <c:scaling>
          <c:orientation val="minMax"/>
        </c:scaling>
        <c:delete val="1"/>
        <c:axPos val="l"/>
        <c:numFmt formatCode="#,##0.00" sourceLinked="1"/>
        <c:majorTickMark val="out"/>
        <c:minorTickMark val="none"/>
        <c:tickLblPos val="nextTo"/>
        <c:crossAx val="301094456"/>
        <c:crosses val="autoZero"/>
        <c:crossBetween val="between"/>
      </c:valAx>
      <c:serAx>
        <c:axId val="460611848"/>
        <c:scaling>
          <c:orientation val="minMax"/>
        </c:scaling>
        <c:delete val="1"/>
        <c:axPos val="b"/>
        <c:majorTickMark val="out"/>
        <c:minorTickMark val="none"/>
        <c:tickLblPos val="nextTo"/>
        <c:crossAx val="301090856"/>
        <c:crosses val="autoZero"/>
        <c:tickLblSkip val="1"/>
      </c:serAx>
      <c:spPr>
        <a:noFill/>
        <a:ln>
          <a:noFill/>
        </a:ln>
        <a:effectLst/>
      </c:spPr>
    </c:plotArea>
    <c:legend>
      <c:legendPos val="b"/>
      <c:layout>
        <c:manualLayout>
          <c:xMode val="edge"/>
          <c:yMode val="edge"/>
          <c:x val="0.59826925068156933"/>
          <c:y val="0.93685449093687212"/>
          <c:w val="0.38450620715426526"/>
          <c:h val="5.0342440090206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Kalinga" panose="020B0502040204020203" pitchFamily="34" charset="0"/>
              <a:ea typeface="+mn-ea"/>
              <a:cs typeface="Kalinga" panose="020B0502040204020203" pitchFamily="34" charset="0"/>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Kalinga" panose="020B0502040204020203" pitchFamily="34" charset="0"/>
          <a:cs typeface="Kalinga" panose="020B0502040204020203" pitchFamily="34"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598545985465637E-2"/>
          <c:y val="0.17361017430823289"/>
          <c:w val="0.96401869225074155"/>
          <c:h val="0.70206048830828693"/>
        </c:manualLayout>
      </c:layout>
      <c:bar3DChart>
        <c:barDir val="col"/>
        <c:grouping val="standard"/>
        <c:varyColors val="0"/>
        <c:ser>
          <c:idx val="0"/>
          <c:order val="0"/>
          <c:tx>
            <c:strRef>
              <c:f>Hoja1!$B$1</c:f>
              <c:strCache>
                <c:ptCount val="1"/>
                <c:pt idx="0">
                  <c:v>Cuantías Mensuales</c:v>
                </c:pt>
              </c:strCache>
            </c:strRef>
          </c:tx>
          <c:spPr>
            <a:solidFill>
              <a:schemeClr val="accent4">
                <a:lumMod val="60000"/>
                <a:lumOff val="40000"/>
              </a:schemeClr>
            </a:solidFill>
            <a:ln>
              <a:noFill/>
            </a:ln>
            <a:effectLst/>
            <a:sp3d/>
          </c:spPr>
          <c:invertIfNegative val="0"/>
          <c:dLbls>
            <c:dLbl>
              <c:idx val="0"/>
              <c:layout>
                <c:manualLayout>
                  <c:x val="-1.7187500000000001E-2"/>
                  <c:y val="-3.0468748125692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BC-4EBD-A2D0-99C838C78283}"/>
                </c:ext>
              </c:extLst>
            </c:dLbl>
            <c:dLbl>
              <c:idx val="1"/>
              <c:layout>
                <c:manualLayout>
                  <c:x val="-9.3749999999999997E-3"/>
                  <c:y val="-2.578124841404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BC-4EBD-A2D0-99C838C78283}"/>
                </c:ext>
              </c:extLst>
            </c:dLbl>
            <c:dLbl>
              <c:idx val="2"/>
              <c:layout>
                <c:manualLayout>
                  <c:x val="-3.1250000000000002E-3"/>
                  <c:y val="-2.3437498558224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BC-4EBD-A2D0-99C838C7828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Kalinga" panose="020B0502040204020203" pitchFamily="34" charset="0"/>
                    <a:ea typeface="+mn-ea"/>
                    <a:cs typeface="Kalinga"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3"/>
                <c:pt idx="0">
                  <c:v>Con cónyuge a cargo</c:v>
                </c:pt>
                <c:pt idx="1">
                  <c:v>Sin cónyuge (unidad económica unipersonal)</c:v>
                </c:pt>
                <c:pt idx="2">
                  <c:v>Con cónyuge NO a cargo</c:v>
                </c:pt>
              </c:strCache>
            </c:strRef>
          </c:cat>
          <c:val>
            <c:numRef>
              <c:f>Hoja1!$B$2:$B$5</c:f>
              <c:numCache>
                <c:formatCode>#,##0.00</c:formatCode>
                <c:ptCount val="4"/>
                <c:pt idx="0">
                  <c:v>1884.7</c:v>
                </c:pt>
                <c:pt idx="1">
                  <c:v>1404.3</c:v>
                </c:pt>
                <c:pt idx="2">
                  <c:v>1333</c:v>
                </c:pt>
              </c:numCache>
            </c:numRef>
          </c:val>
          <c:extLst>
            <c:ext xmlns:c16="http://schemas.microsoft.com/office/drawing/2014/chart" uri="{C3380CC4-5D6E-409C-BE32-E72D297353CC}">
              <c16:uniqueId val="{00000000-01BC-4EBD-A2D0-99C838C78283}"/>
            </c:ext>
          </c:extLst>
        </c:ser>
        <c:ser>
          <c:idx val="1"/>
          <c:order val="1"/>
          <c:tx>
            <c:strRef>
              <c:f>Hoja1!$C$1</c:f>
              <c:strCache>
                <c:ptCount val="1"/>
                <c:pt idx="0">
                  <c:v>Cuantías Anuales</c:v>
                </c:pt>
              </c:strCache>
            </c:strRef>
          </c:tx>
          <c:spPr>
            <a:solidFill>
              <a:schemeClr val="accent3">
                <a:lumMod val="60000"/>
                <a:lumOff val="40000"/>
              </a:schemeClr>
            </a:solidFill>
            <a:ln>
              <a:noFill/>
            </a:ln>
            <a:effectLst/>
            <a:sp3d/>
          </c:spPr>
          <c:invertIfNegative val="0"/>
          <c:dLbls>
            <c:dLbl>
              <c:idx val="0"/>
              <c:layout>
                <c:manualLayout>
                  <c:x val="2.8645502418044985E-17"/>
                  <c:y val="-2.8124998269869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BC-4EBD-A2D0-99C838C78283}"/>
                </c:ext>
              </c:extLst>
            </c:dLbl>
            <c:dLbl>
              <c:idx val="1"/>
              <c:layout>
                <c:manualLayout>
                  <c:x val="1.4062499999999943E-2"/>
                  <c:y val="-3.5156247837337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BC-4EBD-A2D0-99C838C78283}"/>
                </c:ext>
              </c:extLst>
            </c:dLbl>
            <c:dLbl>
              <c:idx val="2"/>
              <c:layout>
                <c:manualLayout>
                  <c:x val="2.0312500000000001E-2"/>
                  <c:y val="-2.1093748702402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BC-4EBD-A2D0-99C838C7828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Kalinga" panose="020B0502040204020203" pitchFamily="34" charset="0"/>
                    <a:ea typeface="+mn-ea"/>
                    <a:cs typeface="Kalinga"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3"/>
                <c:pt idx="0">
                  <c:v>Con cónyuge a cargo</c:v>
                </c:pt>
                <c:pt idx="1">
                  <c:v>Sin cónyuge (unidad económica unipersonal)</c:v>
                </c:pt>
                <c:pt idx="2">
                  <c:v>Con cónyuge NO a cargo</c:v>
                </c:pt>
              </c:strCache>
            </c:strRef>
          </c:cat>
          <c:val>
            <c:numRef>
              <c:f>Hoja1!$C$2:$C$5</c:f>
              <c:numCache>
                <c:formatCode>#,##0.00</c:formatCode>
                <c:ptCount val="4"/>
                <c:pt idx="0">
                  <c:v>26385.8</c:v>
                </c:pt>
                <c:pt idx="1">
                  <c:v>19660.2</c:v>
                </c:pt>
                <c:pt idx="2">
                  <c:v>18662</c:v>
                </c:pt>
              </c:numCache>
            </c:numRef>
          </c:val>
          <c:extLst>
            <c:ext xmlns:c16="http://schemas.microsoft.com/office/drawing/2014/chart" uri="{C3380CC4-5D6E-409C-BE32-E72D297353CC}">
              <c16:uniqueId val="{00000001-01BC-4EBD-A2D0-99C838C78283}"/>
            </c:ext>
          </c:extLst>
        </c:ser>
        <c:dLbls>
          <c:showLegendKey val="0"/>
          <c:showVal val="0"/>
          <c:showCatName val="0"/>
          <c:showSerName val="0"/>
          <c:showPercent val="0"/>
          <c:showBubbleSize val="0"/>
        </c:dLbls>
        <c:gapWidth val="150"/>
        <c:shape val="box"/>
        <c:axId val="301094456"/>
        <c:axId val="301090856"/>
        <c:axId val="460611848"/>
      </c:bar3DChart>
      <c:catAx>
        <c:axId val="30109445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Kalinga" panose="020B0502040204020203" pitchFamily="34" charset="0"/>
                <a:ea typeface="+mn-ea"/>
                <a:cs typeface="Kalinga" panose="020B0502040204020203" pitchFamily="34" charset="0"/>
              </a:defRPr>
            </a:pPr>
            <a:endParaRPr lang="es-ES"/>
          </a:p>
        </c:txPr>
        <c:crossAx val="301090856"/>
        <c:crosses val="autoZero"/>
        <c:auto val="1"/>
        <c:lblAlgn val="ctr"/>
        <c:lblOffset val="100"/>
        <c:noMultiLvlLbl val="0"/>
      </c:catAx>
      <c:valAx>
        <c:axId val="301090856"/>
        <c:scaling>
          <c:orientation val="minMax"/>
        </c:scaling>
        <c:delete val="1"/>
        <c:axPos val="l"/>
        <c:numFmt formatCode="#,##0.00" sourceLinked="1"/>
        <c:majorTickMark val="out"/>
        <c:minorTickMark val="none"/>
        <c:tickLblPos val="nextTo"/>
        <c:crossAx val="301094456"/>
        <c:crosses val="autoZero"/>
        <c:crossBetween val="between"/>
      </c:valAx>
      <c:serAx>
        <c:axId val="460611848"/>
        <c:scaling>
          <c:orientation val="minMax"/>
        </c:scaling>
        <c:delete val="1"/>
        <c:axPos val="b"/>
        <c:majorTickMark val="out"/>
        <c:minorTickMark val="none"/>
        <c:tickLblPos val="nextTo"/>
        <c:crossAx val="301090856"/>
        <c:crosses val="autoZero"/>
        <c:tickLblSkip val="1"/>
      </c:serAx>
      <c:spPr>
        <a:noFill/>
        <a:ln>
          <a:noFill/>
        </a:ln>
        <a:effectLst/>
      </c:spPr>
    </c:plotArea>
    <c:legend>
      <c:legendPos val="b"/>
      <c:layout>
        <c:manualLayout>
          <c:xMode val="edge"/>
          <c:yMode val="edge"/>
          <c:x val="0.59826925068156933"/>
          <c:y val="0.93685449093687212"/>
          <c:w val="0.38450620715426526"/>
          <c:h val="5.0342440090206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Kalinga" panose="020B0502040204020203" pitchFamily="34" charset="0"/>
              <a:ea typeface="+mn-ea"/>
              <a:cs typeface="Kalinga" panose="020B0502040204020203" pitchFamily="34" charset="0"/>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Kalinga" panose="020B0502040204020203" pitchFamily="34" charset="0"/>
          <a:cs typeface="Kalinga" panose="020B0502040204020203" pitchFamily="34" charset="0"/>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598558552494054E-2"/>
          <c:y val="9.9467511398183439E-2"/>
          <c:w val="0.96401869225074155"/>
          <c:h val="0.70206048830828693"/>
        </c:manualLayout>
      </c:layout>
      <c:bar3DChart>
        <c:barDir val="col"/>
        <c:grouping val="standard"/>
        <c:varyColors val="0"/>
        <c:ser>
          <c:idx val="0"/>
          <c:order val="0"/>
          <c:tx>
            <c:strRef>
              <c:f>Hoja1!$B$1</c:f>
              <c:strCache>
                <c:ptCount val="1"/>
                <c:pt idx="0">
                  <c:v>Cuantías Anuales</c:v>
                </c:pt>
              </c:strCache>
            </c:strRef>
          </c:tx>
          <c:spPr>
            <a:solidFill>
              <a:schemeClr val="accent5">
                <a:lumMod val="50000"/>
              </a:schemeClr>
            </a:solidFill>
            <a:ln>
              <a:noFill/>
            </a:ln>
            <a:effectLst/>
            <a:sp3d/>
          </c:spPr>
          <c:invertIfNegative val="0"/>
          <c:dLbls>
            <c:dLbl>
              <c:idx val="0"/>
              <c:layout>
                <c:manualLayout>
                  <c:x val="2.8645502418044985E-17"/>
                  <c:y val="-2.8124998269869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BC-4EBD-A2D0-99C838C78283}"/>
                </c:ext>
              </c:extLst>
            </c:dLbl>
            <c:dLbl>
              <c:idx val="1"/>
              <c:layout>
                <c:manualLayout>
                  <c:x val="1.4062499999999943E-2"/>
                  <c:y val="-3.5156247837337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BC-4EBD-A2D0-99C838C78283}"/>
                </c:ext>
              </c:extLst>
            </c:dLbl>
            <c:dLbl>
              <c:idx val="2"/>
              <c:layout>
                <c:manualLayout>
                  <c:x val="2.0312500000000001E-2"/>
                  <c:y val="-2.1093748702402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BC-4EBD-A2D0-99C838C7828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Kalinga" panose="020B0502040204020203" pitchFamily="34" charset="0"/>
                    <a:ea typeface="+mn-ea"/>
                    <a:cs typeface="Kalinga"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3"/>
                <c:pt idx="0">
                  <c:v>Con cónyuge a cargo</c:v>
                </c:pt>
                <c:pt idx="1">
                  <c:v>Sin cónyuge (unidad económica unipersonal)</c:v>
                </c:pt>
                <c:pt idx="2">
                  <c:v>Con cónyuge NO a cargo</c:v>
                </c:pt>
              </c:strCache>
            </c:strRef>
          </c:cat>
          <c:val>
            <c:numRef>
              <c:f>Hoja1!$B$2:$B$5</c:f>
              <c:numCache>
                <c:formatCode>#,##0.00</c:formatCode>
                <c:ptCount val="4"/>
                <c:pt idx="0">
                  <c:v>11013</c:v>
                </c:pt>
                <c:pt idx="1">
                  <c:v>9442</c:v>
                </c:pt>
                <c:pt idx="2">
                  <c:v>9442</c:v>
                </c:pt>
              </c:numCache>
            </c:numRef>
          </c:val>
          <c:extLst>
            <c:ext xmlns:c16="http://schemas.microsoft.com/office/drawing/2014/chart" uri="{C3380CC4-5D6E-409C-BE32-E72D297353CC}">
              <c16:uniqueId val="{00000000-01BC-4EBD-A2D0-99C838C78283}"/>
            </c:ext>
          </c:extLst>
        </c:ser>
        <c:dLbls>
          <c:showLegendKey val="0"/>
          <c:showVal val="0"/>
          <c:showCatName val="0"/>
          <c:showSerName val="0"/>
          <c:showPercent val="0"/>
          <c:showBubbleSize val="0"/>
        </c:dLbls>
        <c:gapWidth val="150"/>
        <c:shape val="box"/>
        <c:axId val="301094456"/>
        <c:axId val="301090856"/>
        <c:axId val="460611848"/>
      </c:bar3DChart>
      <c:catAx>
        <c:axId val="30109445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Kalinga" panose="020B0502040204020203" pitchFamily="34" charset="0"/>
                <a:ea typeface="+mn-ea"/>
                <a:cs typeface="Kalinga" panose="020B0502040204020203" pitchFamily="34" charset="0"/>
              </a:defRPr>
            </a:pPr>
            <a:endParaRPr lang="es-ES"/>
          </a:p>
        </c:txPr>
        <c:crossAx val="301090856"/>
        <c:crosses val="autoZero"/>
        <c:auto val="1"/>
        <c:lblAlgn val="ctr"/>
        <c:lblOffset val="100"/>
        <c:noMultiLvlLbl val="0"/>
      </c:catAx>
      <c:valAx>
        <c:axId val="301090856"/>
        <c:scaling>
          <c:orientation val="minMax"/>
        </c:scaling>
        <c:delete val="1"/>
        <c:axPos val="l"/>
        <c:numFmt formatCode="#,##0.00" sourceLinked="1"/>
        <c:majorTickMark val="out"/>
        <c:minorTickMark val="none"/>
        <c:tickLblPos val="nextTo"/>
        <c:crossAx val="301094456"/>
        <c:crosses val="autoZero"/>
        <c:crossBetween val="between"/>
      </c:valAx>
      <c:serAx>
        <c:axId val="460611848"/>
        <c:scaling>
          <c:orientation val="minMax"/>
        </c:scaling>
        <c:delete val="1"/>
        <c:axPos val="b"/>
        <c:majorTickMark val="out"/>
        <c:minorTickMark val="none"/>
        <c:tickLblPos val="nextTo"/>
        <c:crossAx val="301090856"/>
        <c:crosses val="autoZero"/>
        <c:tickLblSkip val="1"/>
      </c:serAx>
      <c:spPr>
        <a:noFill/>
        <a:ln>
          <a:noFill/>
        </a:ln>
        <a:effectLst/>
      </c:spPr>
    </c:plotArea>
    <c:legend>
      <c:legendPos val="b"/>
      <c:layout>
        <c:manualLayout>
          <c:xMode val="edge"/>
          <c:yMode val="edge"/>
          <c:x val="0.59826925068156933"/>
          <c:y val="0.93685449093687212"/>
          <c:w val="0.38450620715426526"/>
          <c:h val="5.0342440090206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Kalinga" panose="020B0502040204020203" pitchFamily="34" charset="0"/>
              <a:ea typeface="+mn-ea"/>
              <a:cs typeface="Kalinga" panose="020B0502040204020203" pitchFamily="34" charset="0"/>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Kalinga" panose="020B0502040204020203" pitchFamily="34" charset="0"/>
          <a:cs typeface="Kalinga" panose="020B0502040204020203" pitchFamily="34"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B10646-FB80-880D-05B7-C4267B3E7FB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BFA4F3D-9FBB-78E0-0701-702C3BBD2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8EC9BF4-A09C-C2D7-2A7F-D7550691C4B4}"/>
              </a:ext>
            </a:extLst>
          </p:cNvPr>
          <p:cNvSpPr>
            <a:spLocks noGrp="1"/>
          </p:cNvSpPr>
          <p:nvPr>
            <p:ph type="dt" sz="half" idx="10"/>
          </p:nvPr>
        </p:nvSpPr>
        <p:spPr/>
        <p:txBody>
          <a:bodyPr/>
          <a:lstStyle/>
          <a:p>
            <a:fld id="{95780450-131C-4A5A-9CD7-F169142C8291}" type="datetimeFigureOut">
              <a:rPr lang="es-ES" smtClean="0"/>
              <a:t>22/01/2026</a:t>
            </a:fld>
            <a:endParaRPr lang="es-ES"/>
          </a:p>
        </p:txBody>
      </p:sp>
      <p:sp>
        <p:nvSpPr>
          <p:cNvPr id="5" name="Marcador de pie de página 4">
            <a:extLst>
              <a:ext uri="{FF2B5EF4-FFF2-40B4-BE49-F238E27FC236}">
                <a16:creationId xmlns:a16="http://schemas.microsoft.com/office/drawing/2014/main" id="{FD8C9CFD-BF99-43E3-DC2C-002AC4E7FA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D9BEA5-9F23-F9B9-33F4-8EF0AB9CE976}"/>
              </a:ext>
            </a:extLst>
          </p:cNvPr>
          <p:cNvSpPr>
            <a:spLocks noGrp="1"/>
          </p:cNvSpPr>
          <p:nvPr>
            <p:ph type="sldNum" sz="quarter" idx="12"/>
          </p:nvPr>
        </p:nvSpPr>
        <p:spPr/>
        <p:txBody>
          <a:bodyPr/>
          <a:lstStyle/>
          <a:p>
            <a:fld id="{3AAFB3D0-2989-40B2-8456-180D37CCCFE1}" type="slidenum">
              <a:rPr lang="es-ES" smtClean="0"/>
              <a:t>‹Nº›</a:t>
            </a:fld>
            <a:endParaRPr lang="es-ES"/>
          </a:p>
        </p:txBody>
      </p:sp>
    </p:spTree>
    <p:extLst>
      <p:ext uri="{BB962C8B-B14F-4D97-AF65-F5344CB8AC3E}">
        <p14:creationId xmlns:p14="http://schemas.microsoft.com/office/powerpoint/2010/main" val="414125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3BB797-5C17-F436-DC1F-A32412840F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A06720A-06B3-E45A-934B-3ADC69E8A79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ABEE855-5867-288C-2DB2-8BB4EF8D1E58}"/>
              </a:ext>
            </a:extLst>
          </p:cNvPr>
          <p:cNvSpPr>
            <a:spLocks noGrp="1"/>
          </p:cNvSpPr>
          <p:nvPr>
            <p:ph type="dt" sz="half" idx="10"/>
          </p:nvPr>
        </p:nvSpPr>
        <p:spPr/>
        <p:txBody>
          <a:bodyPr/>
          <a:lstStyle/>
          <a:p>
            <a:fld id="{95780450-131C-4A5A-9CD7-F169142C8291}" type="datetimeFigureOut">
              <a:rPr lang="es-ES" smtClean="0"/>
              <a:t>22/01/2026</a:t>
            </a:fld>
            <a:endParaRPr lang="es-ES"/>
          </a:p>
        </p:txBody>
      </p:sp>
      <p:sp>
        <p:nvSpPr>
          <p:cNvPr id="5" name="Marcador de pie de página 4">
            <a:extLst>
              <a:ext uri="{FF2B5EF4-FFF2-40B4-BE49-F238E27FC236}">
                <a16:creationId xmlns:a16="http://schemas.microsoft.com/office/drawing/2014/main" id="{13350158-0117-613B-3F56-F67139AA30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1CC33-7E6C-3ED2-36CC-1F8263B7329E}"/>
              </a:ext>
            </a:extLst>
          </p:cNvPr>
          <p:cNvSpPr>
            <a:spLocks noGrp="1"/>
          </p:cNvSpPr>
          <p:nvPr>
            <p:ph type="sldNum" sz="quarter" idx="12"/>
          </p:nvPr>
        </p:nvSpPr>
        <p:spPr/>
        <p:txBody>
          <a:bodyPr/>
          <a:lstStyle/>
          <a:p>
            <a:fld id="{3AAFB3D0-2989-40B2-8456-180D37CCCFE1}" type="slidenum">
              <a:rPr lang="es-ES" smtClean="0"/>
              <a:t>‹Nº›</a:t>
            </a:fld>
            <a:endParaRPr lang="es-ES"/>
          </a:p>
        </p:txBody>
      </p:sp>
    </p:spTree>
    <p:extLst>
      <p:ext uri="{BB962C8B-B14F-4D97-AF65-F5344CB8AC3E}">
        <p14:creationId xmlns:p14="http://schemas.microsoft.com/office/powerpoint/2010/main" val="81574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21D04-B4B7-C38D-2A22-41EC1FC1098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426786-A4DF-CDA5-FAF9-E31DB7CE16D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F75BE9C-2D9F-4520-77FA-8559865955FD}"/>
              </a:ext>
            </a:extLst>
          </p:cNvPr>
          <p:cNvSpPr>
            <a:spLocks noGrp="1"/>
          </p:cNvSpPr>
          <p:nvPr>
            <p:ph type="dt" sz="half" idx="10"/>
          </p:nvPr>
        </p:nvSpPr>
        <p:spPr/>
        <p:txBody>
          <a:bodyPr/>
          <a:lstStyle/>
          <a:p>
            <a:fld id="{95780450-131C-4A5A-9CD7-F169142C8291}" type="datetimeFigureOut">
              <a:rPr lang="es-ES" smtClean="0"/>
              <a:t>22/01/2026</a:t>
            </a:fld>
            <a:endParaRPr lang="es-ES"/>
          </a:p>
        </p:txBody>
      </p:sp>
      <p:sp>
        <p:nvSpPr>
          <p:cNvPr id="5" name="Marcador de pie de página 4">
            <a:extLst>
              <a:ext uri="{FF2B5EF4-FFF2-40B4-BE49-F238E27FC236}">
                <a16:creationId xmlns:a16="http://schemas.microsoft.com/office/drawing/2014/main" id="{4A9EC94C-1FB8-4C75-2ABC-364178BCA4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87D661-8AC0-35F6-E5F9-D15AE6EDCEBB}"/>
              </a:ext>
            </a:extLst>
          </p:cNvPr>
          <p:cNvSpPr>
            <a:spLocks noGrp="1"/>
          </p:cNvSpPr>
          <p:nvPr>
            <p:ph type="sldNum" sz="quarter" idx="12"/>
          </p:nvPr>
        </p:nvSpPr>
        <p:spPr/>
        <p:txBody>
          <a:bodyPr/>
          <a:lstStyle/>
          <a:p>
            <a:fld id="{3AAFB3D0-2989-40B2-8456-180D37CCCFE1}" type="slidenum">
              <a:rPr lang="es-ES" smtClean="0"/>
              <a:t>‹Nº›</a:t>
            </a:fld>
            <a:endParaRPr lang="es-ES"/>
          </a:p>
        </p:txBody>
      </p:sp>
    </p:spTree>
    <p:extLst>
      <p:ext uri="{BB962C8B-B14F-4D97-AF65-F5344CB8AC3E}">
        <p14:creationId xmlns:p14="http://schemas.microsoft.com/office/powerpoint/2010/main" val="283979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FD970E-B576-F7E8-1F9B-8B1D8605596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BD277FF-393A-68E3-0BC5-EB99A2E0669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015B1D7-6793-2B14-87F7-4D9F461A3A99}"/>
              </a:ext>
            </a:extLst>
          </p:cNvPr>
          <p:cNvSpPr>
            <a:spLocks noGrp="1"/>
          </p:cNvSpPr>
          <p:nvPr>
            <p:ph type="dt" sz="half" idx="10"/>
          </p:nvPr>
        </p:nvSpPr>
        <p:spPr/>
        <p:txBody>
          <a:bodyPr/>
          <a:lstStyle/>
          <a:p>
            <a:fld id="{95780450-131C-4A5A-9CD7-F169142C8291}" type="datetimeFigureOut">
              <a:rPr lang="es-ES" smtClean="0"/>
              <a:t>22/01/2026</a:t>
            </a:fld>
            <a:endParaRPr lang="es-ES"/>
          </a:p>
        </p:txBody>
      </p:sp>
      <p:sp>
        <p:nvSpPr>
          <p:cNvPr id="5" name="Marcador de pie de página 4">
            <a:extLst>
              <a:ext uri="{FF2B5EF4-FFF2-40B4-BE49-F238E27FC236}">
                <a16:creationId xmlns:a16="http://schemas.microsoft.com/office/drawing/2014/main" id="{3319CCFF-F894-1540-2AA9-120BD8CA7F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3DF77-EE1E-D7B1-2AF2-49071B352217}"/>
              </a:ext>
            </a:extLst>
          </p:cNvPr>
          <p:cNvSpPr>
            <a:spLocks noGrp="1"/>
          </p:cNvSpPr>
          <p:nvPr>
            <p:ph type="sldNum" sz="quarter" idx="12"/>
          </p:nvPr>
        </p:nvSpPr>
        <p:spPr/>
        <p:txBody>
          <a:bodyPr/>
          <a:lstStyle/>
          <a:p>
            <a:fld id="{3AAFB3D0-2989-40B2-8456-180D37CCCFE1}" type="slidenum">
              <a:rPr lang="es-ES" smtClean="0"/>
              <a:t>‹Nº›</a:t>
            </a:fld>
            <a:endParaRPr lang="es-ES"/>
          </a:p>
        </p:txBody>
      </p:sp>
    </p:spTree>
    <p:extLst>
      <p:ext uri="{BB962C8B-B14F-4D97-AF65-F5344CB8AC3E}">
        <p14:creationId xmlns:p14="http://schemas.microsoft.com/office/powerpoint/2010/main" val="205614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E81ED9-9292-EC66-3415-605F715867A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2BE447-D535-6ED8-5334-F3C988B91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8D09E54-3780-A865-AD32-280C0EC0DDF3}"/>
              </a:ext>
            </a:extLst>
          </p:cNvPr>
          <p:cNvSpPr>
            <a:spLocks noGrp="1"/>
          </p:cNvSpPr>
          <p:nvPr>
            <p:ph type="dt" sz="half" idx="10"/>
          </p:nvPr>
        </p:nvSpPr>
        <p:spPr/>
        <p:txBody>
          <a:bodyPr/>
          <a:lstStyle/>
          <a:p>
            <a:fld id="{95780450-131C-4A5A-9CD7-F169142C8291}" type="datetimeFigureOut">
              <a:rPr lang="es-ES" smtClean="0"/>
              <a:t>22/01/2026</a:t>
            </a:fld>
            <a:endParaRPr lang="es-ES"/>
          </a:p>
        </p:txBody>
      </p:sp>
      <p:sp>
        <p:nvSpPr>
          <p:cNvPr id="5" name="Marcador de pie de página 4">
            <a:extLst>
              <a:ext uri="{FF2B5EF4-FFF2-40B4-BE49-F238E27FC236}">
                <a16:creationId xmlns:a16="http://schemas.microsoft.com/office/drawing/2014/main" id="{E616D2AE-4EE9-05D5-74FD-30DBB45DF7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4DF121C-F5D6-6A12-0E94-234466FB9C36}"/>
              </a:ext>
            </a:extLst>
          </p:cNvPr>
          <p:cNvSpPr>
            <a:spLocks noGrp="1"/>
          </p:cNvSpPr>
          <p:nvPr>
            <p:ph type="sldNum" sz="quarter" idx="12"/>
          </p:nvPr>
        </p:nvSpPr>
        <p:spPr/>
        <p:txBody>
          <a:bodyPr/>
          <a:lstStyle/>
          <a:p>
            <a:fld id="{3AAFB3D0-2989-40B2-8456-180D37CCCFE1}" type="slidenum">
              <a:rPr lang="es-ES" smtClean="0"/>
              <a:t>‹Nº›</a:t>
            </a:fld>
            <a:endParaRPr lang="es-ES"/>
          </a:p>
        </p:txBody>
      </p:sp>
    </p:spTree>
    <p:extLst>
      <p:ext uri="{BB962C8B-B14F-4D97-AF65-F5344CB8AC3E}">
        <p14:creationId xmlns:p14="http://schemas.microsoft.com/office/powerpoint/2010/main" val="14337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C0B78-D2C5-60FD-148C-A9D58F9EBF5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FBE75C7-50F3-8954-98FB-DCB46CDD49C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28FBFAB-85FC-88DF-08D9-81749EC92C1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BF019DA-C32D-1FD0-2CD6-1713A1A31802}"/>
              </a:ext>
            </a:extLst>
          </p:cNvPr>
          <p:cNvSpPr>
            <a:spLocks noGrp="1"/>
          </p:cNvSpPr>
          <p:nvPr>
            <p:ph type="dt" sz="half" idx="10"/>
          </p:nvPr>
        </p:nvSpPr>
        <p:spPr/>
        <p:txBody>
          <a:bodyPr/>
          <a:lstStyle/>
          <a:p>
            <a:fld id="{95780450-131C-4A5A-9CD7-F169142C8291}" type="datetimeFigureOut">
              <a:rPr lang="es-ES" smtClean="0"/>
              <a:t>22/01/2026</a:t>
            </a:fld>
            <a:endParaRPr lang="es-ES"/>
          </a:p>
        </p:txBody>
      </p:sp>
      <p:sp>
        <p:nvSpPr>
          <p:cNvPr id="6" name="Marcador de pie de página 5">
            <a:extLst>
              <a:ext uri="{FF2B5EF4-FFF2-40B4-BE49-F238E27FC236}">
                <a16:creationId xmlns:a16="http://schemas.microsoft.com/office/drawing/2014/main" id="{420653A4-FD1D-BC76-96F9-30AB039088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D4F78C1-2997-AFD6-4FB3-F04F2E0AAF9D}"/>
              </a:ext>
            </a:extLst>
          </p:cNvPr>
          <p:cNvSpPr>
            <a:spLocks noGrp="1"/>
          </p:cNvSpPr>
          <p:nvPr>
            <p:ph type="sldNum" sz="quarter" idx="12"/>
          </p:nvPr>
        </p:nvSpPr>
        <p:spPr/>
        <p:txBody>
          <a:bodyPr/>
          <a:lstStyle/>
          <a:p>
            <a:fld id="{3AAFB3D0-2989-40B2-8456-180D37CCCFE1}" type="slidenum">
              <a:rPr lang="es-ES" smtClean="0"/>
              <a:t>‹Nº›</a:t>
            </a:fld>
            <a:endParaRPr lang="es-ES"/>
          </a:p>
        </p:txBody>
      </p:sp>
    </p:spTree>
    <p:extLst>
      <p:ext uri="{BB962C8B-B14F-4D97-AF65-F5344CB8AC3E}">
        <p14:creationId xmlns:p14="http://schemas.microsoft.com/office/powerpoint/2010/main" val="1634460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17CFC1-B63A-AC4F-DD90-854E38F7371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65C7115-F823-470D-8A97-725FA19601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12E268C-03E1-6B0A-9AB8-39CF00AC1B5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1DF5431-D58D-F12B-AF31-792523326B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E08FB9-FFEE-548C-DF99-46FC8A679DC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CFED0CE-C5FA-7516-2AC2-6D4748F080AF}"/>
              </a:ext>
            </a:extLst>
          </p:cNvPr>
          <p:cNvSpPr>
            <a:spLocks noGrp="1"/>
          </p:cNvSpPr>
          <p:nvPr>
            <p:ph type="dt" sz="half" idx="10"/>
          </p:nvPr>
        </p:nvSpPr>
        <p:spPr/>
        <p:txBody>
          <a:bodyPr/>
          <a:lstStyle/>
          <a:p>
            <a:fld id="{95780450-131C-4A5A-9CD7-F169142C8291}" type="datetimeFigureOut">
              <a:rPr lang="es-ES" smtClean="0"/>
              <a:t>22/01/2026</a:t>
            </a:fld>
            <a:endParaRPr lang="es-ES"/>
          </a:p>
        </p:txBody>
      </p:sp>
      <p:sp>
        <p:nvSpPr>
          <p:cNvPr id="8" name="Marcador de pie de página 7">
            <a:extLst>
              <a:ext uri="{FF2B5EF4-FFF2-40B4-BE49-F238E27FC236}">
                <a16:creationId xmlns:a16="http://schemas.microsoft.com/office/drawing/2014/main" id="{CBEE7890-8AD3-406B-6AFD-6B4CDA3B8C3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29A5B6-8CA8-F37B-7759-096825C19189}"/>
              </a:ext>
            </a:extLst>
          </p:cNvPr>
          <p:cNvSpPr>
            <a:spLocks noGrp="1"/>
          </p:cNvSpPr>
          <p:nvPr>
            <p:ph type="sldNum" sz="quarter" idx="12"/>
          </p:nvPr>
        </p:nvSpPr>
        <p:spPr/>
        <p:txBody>
          <a:bodyPr/>
          <a:lstStyle/>
          <a:p>
            <a:fld id="{3AAFB3D0-2989-40B2-8456-180D37CCCFE1}" type="slidenum">
              <a:rPr lang="es-ES" smtClean="0"/>
              <a:t>‹Nº›</a:t>
            </a:fld>
            <a:endParaRPr lang="es-ES"/>
          </a:p>
        </p:txBody>
      </p:sp>
    </p:spTree>
    <p:extLst>
      <p:ext uri="{BB962C8B-B14F-4D97-AF65-F5344CB8AC3E}">
        <p14:creationId xmlns:p14="http://schemas.microsoft.com/office/powerpoint/2010/main" val="47706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1564F-5F29-7623-4D2E-4E137777DF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E06C494-AFDE-D46D-2E88-EAE56F36D6FB}"/>
              </a:ext>
            </a:extLst>
          </p:cNvPr>
          <p:cNvSpPr>
            <a:spLocks noGrp="1"/>
          </p:cNvSpPr>
          <p:nvPr>
            <p:ph type="dt" sz="half" idx="10"/>
          </p:nvPr>
        </p:nvSpPr>
        <p:spPr/>
        <p:txBody>
          <a:bodyPr/>
          <a:lstStyle/>
          <a:p>
            <a:fld id="{95780450-131C-4A5A-9CD7-F169142C8291}" type="datetimeFigureOut">
              <a:rPr lang="es-ES" smtClean="0"/>
              <a:t>22/01/2026</a:t>
            </a:fld>
            <a:endParaRPr lang="es-ES"/>
          </a:p>
        </p:txBody>
      </p:sp>
      <p:sp>
        <p:nvSpPr>
          <p:cNvPr id="4" name="Marcador de pie de página 3">
            <a:extLst>
              <a:ext uri="{FF2B5EF4-FFF2-40B4-BE49-F238E27FC236}">
                <a16:creationId xmlns:a16="http://schemas.microsoft.com/office/drawing/2014/main" id="{2F10D2EA-347A-7AD7-FB7A-C388C51309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96033FA-34BE-6C65-1453-1A0F2C41FFBC}"/>
              </a:ext>
            </a:extLst>
          </p:cNvPr>
          <p:cNvSpPr>
            <a:spLocks noGrp="1"/>
          </p:cNvSpPr>
          <p:nvPr>
            <p:ph type="sldNum" sz="quarter" idx="12"/>
          </p:nvPr>
        </p:nvSpPr>
        <p:spPr/>
        <p:txBody>
          <a:bodyPr/>
          <a:lstStyle/>
          <a:p>
            <a:fld id="{3AAFB3D0-2989-40B2-8456-180D37CCCFE1}" type="slidenum">
              <a:rPr lang="es-ES" smtClean="0"/>
              <a:t>‹Nº›</a:t>
            </a:fld>
            <a:endParaRPr lang="es-ES"/>
          </a:p>
        </p:txBody>
      </p:sp>
    </p:spTree>
    <p:extLst>
      <p:ext uri="{BB962C8B-B14F-4D97-AF65-F5344CB8AC3E}">
        <p14:creationId xmlns:p14="http://schemas.microsoft.com/office/powerpoint/2010/main" val="344498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93B6D3C-7E39-56C6-52F7-FD4C949BE506}"/>
              </a:ext>
            </a:extLst>
          </p:cNvPr>
          <p:cNvSpPr>
            <a:spLocks noGrp="1"/>
          </p:cNvSpPr>
          <p:nvPr>
            <p:ph type="dt" sz="half" idx="10"/>
          </p:nvPr>
        </p:nvSpPr>
        <p:spPr/>
        <p:txBody>
          <a:bodyPr/>
          <a:lstStyle/>
          <a:p>
            <a:fld id="{95780450-131C-4A5A-9CD7-F169142C8291}" type="datetimeFigureOut">
              <a:rPr lang="es-ES" smtClean="0"/>
              <a:t>22/01/2026</a:t>
            </a:fld>
            <a:endParaRPr lang="es-ES"/>
          </a:p>
        </p:txBody>
      </p:sp>
      <p:sp>
        <p:nvSpPr>
          <p:cNvPr id="3" name="Marcador de pie de página 2">
            <a:extLst>
              <a:ext uri="{FF2B5EF4-FFF2-40B4-BE49-F238E27FC236}">
                <a16:creationId xmlns:a16="http://schemas.microsoft.com/office/drawing/2014/main" id="{3CCDCF2F-8C9B-19EA-CD34-594E24F9999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30F17AB-A29C-81DA-8152-81CB4748D3B9}"/>
              </a:ext>
            </a:extLst>
          </p:cNvPr>
          <p:cNvSpPr>
            <a:spLocks noGrp="1"/>
          </p:cNvSpPr>
          <p:nvPr>
            <p:ph type="sldNum" sz="quarter" idx="12"/>
          </p:nvPr>
        </p:nvSpPr>
        <p:spPr/>
        <p:txBody>
          <a:bodyPr/>
          <a:lstStyle/>
          <a:p>
            <a:fld id="{3AAFB3D0-2989-40B2-8456-180D37CCCFE1}" type="slidenum">
              <a:rPr lang="es-ES" smtClean="0"/>
              <a:t>‹Nº›</a:t>
            </a:fld>
            <a:endParaRPr lang="es-ES"/>
          </a:p>
        </p:txBody>
      </p:sp>
    </p:spTree>
    <p:extLst>
      <p:ext uri="{BB962C8B-B14F-4D97-AF65-F5344CB8AC3E}">
        <p14:creationId xmlns:p14="http://schemas.microsoft.com/office/powerpoint/2010/main" val="186391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BBE31F-C7CC-705F-7DDE-2398D8BD90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9FA52EE-8692-4F77-9743-10635FB00A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13AA981-530B-C245-153B-7A1053B24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11FF501-2209-67D0-2D0D-C87AA7DD26A2}"/>
              </a:ext>
            </a:extLst>
          </p:cNvPr>
          <p:cNvSpPr>
            <a:spLocks noGrp="1"/>
          </p:cNvSpPr>
          <p:nvPr>
            <p:ph type="dt" sz="half" idx="10"/>
          </p:nvPr>
        </p:nvSpPr>
        <p:spPr/>
        <p:txBody>
          <a:bodyPr/>
          <a:lstStyle/>
          <a:p>
            <a:fld id="{95780450-131C-4A5A-9CD7-F169142C8291}" type="datetimeFigureOut">
              <a:rPr lang="es-ES" smtClean="0"/>
              <a:t>22/01/2026</a:t>
            </a:fld>
            <a:endParaRPr lang="es-ES"/>
          </a:p>
        </p:txBody>
      </p:sp>
      <p:sp>
        <p:nvSpPr>
          <p:cNvPr id="6" name="Marcador de pie de página 5">
            <a:extLst>
              <a:ext uri="{FF2B5EF4-FFF2-40B4-BE49-F238E27FC236}">
                <a16:creationId xmlns:a16="http://schemas.microsoft.com/office/drawing/2014/main" id="{D5E01D1F-935A-EE3F-3656-AB9113A1BB1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F7852A3-C2C0-AFBF-DD95-02BA643AD99E}"/>
              </a:ext>
            </a:extLst>
          </p:cNvPr>
          <p:cNvSpPr>
            <a:spLocks noGrp="1"/>
          </p:cNvSpPr>
          <p:nvPr>
            <p:ph type="sldNum" sz="quarter" idx="12"/>
          </p:nvPr>
        </p:nvSpPr>
        <p:spPr/>
        <p:txBody>
          <a:bodyPr/>
          <a:lstStyle/>
          <a:p>
            <a:fld id="{3AAFB3D0-2989-40B2-8456-180D37CCCFE1}" type="slidenum">
              <a:rPr lang="es-ES" smtClean="0"/>
              <a:t>‹Nº›</a:t>
            </a:fld>
            <a:endParaRPr lang="es-ES"/>
          </a:p>
        </p:txBody>
      </p:sp>
    </p:spTree>
    <p:extLst>
      <p:ext uri="{BB962C8B-B14F-4D97-AF65-F5344CB8AC3E}">
        <p14:creationId xmlns:p14="http://schemas.microsoft.com/office/powerpoint/2010/main" val="229642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6BD08-1ED7-AF98-01A6-D57CEADF0A4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8A4CD9B-5EB6-1923-19BD-69E6FFCB4F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4796DDC-83CF-9F6E-2349-64A3E78E0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8CCB390-BDA0-B390-9528-2E92D7017339}"/>
              </a:ext>
            </a:extLst>
          </p:cNvPr>
          <p:cNvSpPr>
            <a:spLocks noGrp="1"/>
          </p:cNvSpPr>
          <p:nvPr>
            <p:ph type="dt" sz="half" idx="10"/>
          </p:nvPr>
        </p:nvSpPr>
        <p:spPr/>
        <p:txBody>
          <a:bodyPr/>
          <a:lstStyle/>
          <a:p>
            <a:fld id="{95780450-131C-4A5A-9CD7-F169142C8291}" type="datetimeFigureOut">
              <a:rPr lang="es-ES" smtClean="0"/>
              <a:t>22/01/2026</a:t>
            </a:fld>
            <a:endParaRPr lang="es-ES"/>
          </a:p>
        </p:txBody>
      </p:sp>
      <p:sp>
        <p:nvSpPr>
          <p:cNvPr id="6" name="Marcador de pie de página 5">
            <a:extLst>
              <a:ext uri="{FF2B5EF4-FFF2-40B4-BE49-F238E27FC236}">
                <a16:creationId xmlns:a16="http://schemas.microsoft.com/office/drawing/2014/main" id="{6B9792A8-C95D-04B5-424B-87B8248F915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179BA0-E089-9F7D-74A0-5F05621AD1EF}"/>
              </a:ext>
            </a:extLst>
          </p:cNvPr>
          <p:cNvSpPr>
            <a:spLocks noGrp="1"/>
          </p:cNvSpPr>
          <p:nvPr>
            <p:ph type="sldNum" sz="quarter" idx="12"/>
          </p:nvPr>
        </p:nvSpPr>
        <p:spPr/>
        <p:txBody>
          <a:bodyPr/>
          <a:lstStyle/>
          <a:p>
            <a:fld id="{3AAFB3D0-2989-40B2-8456-180D37CCCFE1}" type="slidenum">
              <a:rPr lang="es-ES" smtClean="0"/>
              <a:t>‹Nº›</a:t>
            </a:fld>
            <a:endParaRPr lang="es-ES"/>
          </a:p>
        </p:txBody>
      </p:sp>
    </p:spTree>
    <p:extLst>
      <p:ext uri="{BB962C8B-B14F-4D97-AF65-F5344CB8AC3E}">
        <p14:creationId xmlns:p14="http://schemas.microsoft.com/office/powerpoint/2010/main" val="231225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861A779-FD12-3C6C-3750-9CD4058CBC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735D37-DA4A-FF56-9F6E-C0FB310BE5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7F49D2-CF3A-07FF-0E17-6E989C7F84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80450-131C-4A5A-9CD7-F169142C8291}" type="datetimeFigureOut">
              <a:rPr lang="es-ES" smtClean="0"/>
              <a:t>22/01/2026</a:t>
            </a:fld>
            <a:endParaRPr lang="es-ES"/>
          </a:p>
        </p:txBody>
      </p:sp>
      <p:sp>
        <p:nvSpPr>
          <p:cNvPr id="5" name="Marcador de pie de página 4">
            <a:extLst>
              <a:ext uri="{FF2B5EF4-FFF2-40B4-BE49-F238E27FC236}">
                <a16:creationId xmlns:a16="http://schemas.microsoft.com/office/drawing/2014/main" id="{5FAE1F30-3E85-B933-4CB4-3BA56239F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AA12453-E31B-29B1-834E-02A8DD2C4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FB3D0-2989-40B2-8456-180D37CCCFE1}" type="slidenum">
              <a:rPr lang="es-ES" smtClean="0"/>
              <a:t>‹Nº›</a:t>
            </a:fld>
            <a:endParaRPr lang="es-ES"/>
          </a:p>
        </p:txBody>
      </p:sp>
    </p:spTree>
    <p:extLst>
      <p:ext uri="{BB962C8B-B14F-4D97-AF65-F5344CB8AC3E}">
        <p14:creationId xmlns:p14="http://schemas.microsoft.com/office/powerpoint/2010/main" val="313124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7C32BF-BF09-31BF-0940-F9862C27A8E0}"/>
              </a:ext>
            </a:extLst>
          </p:cNvPr>
          <p:cNvSpPr>
            <a:spLocks noGrp="1"/>
          </p:cNvSpPr>
          <p:nvPr>
            <p:ph type="title"/>
          </p:nvPr>
        </p:nvSpPr>
        <p:spPr>
          <a:xfrm>
            <a:off x="1555464" y="1138518"/>
            <a:ext cx="2346986" cy="779929"/>
          </a:xfrm>
        </p:spPr>
        <p:txBody>
          <a:bodyPr/>
          <a:lstStyle/>
          <a:p>
            <a:pPr algn="ctr"/>
            <a:r>
              <a:rPr lang="es-ES" dirty="0"/>
              <a:t>2026</a:t>
            </a:r>
          </a:p>
        </p:txBody>
      </p:sp>
      <p:sp>
        <p:nvSpPr>
          <p:cNvPr id="3" name="Marcador de contenido 2">
            <a:extLst>
              <a:ext uri="{FF2B5EF4-FFF2-40B4-BE49-F238E27FC236}">
                <a16:creationId xmlns:a16="http://schemas.microsoft.com/office/drawing/2014/main" id="{5865FFC3-833E-1612-EF83-E4F0182FA2B6}"/>
              </a:ext>
            </a:extLst>
          </p:cNvPr>
          <p:cNvSpPr>
            <a:spLocks noGrp="1"/>
          </p:cNvSpPr>
          <p:nvPr>
            <p:ph idx="1"/>
          </p:nvPr>
        </p:nvSpPr>
        <p:spPr/>
        <p:txBody>
          <a:bodyPr/>
          <a:lstStyle/>
          <a:p>
            <a:endParaRPr lang="es-ES" dirty="0"/>
          </a:p>
          <a:p>
            <a:pPr algn="just"/>
            <a:r>
              <a:rPr lang="es-ES" dirty="0">
                <a:latin typeface="Kalinga" panose="020B0502040204020203" pitchFamily="34" charset="0"/>
                <a:cs typeface="Kalinga" panose="020B0502040204020203" pitchFamily="34" charset="0"/>
              </a:rPr>
              <a:t>Se establece una revalorización del 2,7% para pensiones en 2026</a:t>
            </a:r>
          </a:p>
          <a:p>
            <a:endParaRPr lang="es-ES" dirty="0"/>
          </a:p>
          <a:p>
            <a:pPr algn="just"/>
            <a:r>
              <a:rPr lang="es-ES" dirty="0">
                <a:latin typeface="Kalinga" panose="020B0502040204020203" pitchFamily="34" charset="0"/>
                <a:cs typeface="Kalinga" panose="020B0502040204020203" pitchFamily="34" charset="0"/>
              </a:rPr>
              <a:t>Se establece un límite máximo de pensiones de 3.359,60 euros mensuales.</a:t>
            </a:r>
          </a:p>
          <a:p>
            <a:endParaRPr lang="es-ES" dirty="0"/>
          </a:p>
        </p:txBody>
      </p:sp>
      <p:sp>
        <p:nvSpPr>
          <p:cNvPr id="4" name="Marcador de texto 3">
            <a:extLst>
              <a:ext uri="{FF2B5EF4-FFF2-40B4-BE49-F238E27FC236}">
                <a16:creationId xmlns:a16="http://schemas.microsoft.com/office/drawing/2014/main" id="{4EA14443-EBD8-EBD8-4723-D03760BA6814}"/>
              </a:ext>
            </a:extLst>
          </p:cNvPr>
          <p:cNvSpPr>
            <a:spLocks noGrp="1"/>
          </p:cNvSpPr>
          <p:nvPr>
            <p:ph type="body" sz="half" idx="2"/>
          </p:nvPr>
        </p:nvSpPr>
        <p:spPr/>
        <p:txBody>
          <a:bodyPr/>
          <a:lstStyle/>
          <a:p>
            <a:pPr algn="ctr"/>
            <a:endParaRPr lang="es-ES" sz="2800" dirty="0">
              <a:latin typeface="Kalinga" panose="020B0502040204020203" pitchFamily="34" charset="0"/>
              <a:cs typeface="Kalinga" panose="020B0502040204020203" pitchFamily="34" charset="0"/>
            </a:endParaRPr>
          </a:p>
          <a:p>
            <a:pPr algn="ctr"/>
            <a:r>
              <a:rPr lang="es-ES" sz="2800" dirty="0">
                <a:latin typeface="Kalinga" panose="020B0502040204020203" pitchFamily="34" charset="0"/>
                <a:cs typeface="Kalinga" panose="020B0502040204020203" pitchFamily="34" charset="0"/>
              </a:rPr>
              <a:t>Revalorización de Pensiones y Prestaciones</a:t>
            </a:r>
          </a:p>
          <a:p>
            <a:endParaRPr lang="es-ES" dirty="0"/>
          </a:p>
        </p:txBody>
      </p:sp>
      <p:pic>
        <p:nvPicPr>
          <p:cNvPr id="5" name="Imagen 4">
            <a:extLst>
              <a:ext uri="{FF2B5EF4-FFF2-40B4-BE49-F238E27FC236}">
                <a16:creationId xmlns:a16="http://schemas.microsoft.com/office/drawing/2014/main" id="{D8280735-D751-E227-DBC4-5E22F5253075}"/>
              </a:ext>
            </a:extLst>
          </p:cNvPr>
          <p:cNvPicPr>
            <a:picLocks noChangeAspect="1"/>
          </p:cNvPicPr>
          <p:nvPr/>
        </p:nvPicPr>
        <p:blipFill>
          <a:blip r:embed="rId2"/>
          <a:stretch>
            <a:fillRect/>
          </a:stretch>
        </p:blipFill>
        <p:spPr>
          <a:xfrm>
            <a:off x="443667" y="217794"/>
            <a:ext cx="1981372" cy="1097375"/>
          </a:xfrm>
          <a:prstGeom prst="rect">
            <a:avLst/>
          </a:prstGeom>
        </p:spPr>
      </p:pic>
      <p:sp>
        <p:nvSpPr>
          <p:cNvPr id="6" name="CuadroTexto 5">
            <a:extLst>
              <a:ext uri="{FF2B5EF4-FFF2-40B4-BE49-F238E27FC236}">
                <a16:creationId xmlns:a16="http://schemas.microsoft.com/office/drawing/2014/main" id="{F8C48A48-2A3C-F581-7185-37D21EF05A1D}"/>
              </a:ext>
            </a:extLst>
          </p:cNvPr>
          <p:cNvSpPr txBox="1"/>
          <p:nvPr/>
        </p:nvSpPr>
        <p:spPr>
          <a:xfrm>
            <a:off x="591671" y="6033247"/>
            <a:ext cx="2734235" cy="261610"/>
          </a:xfrm>
          <a:prstGeom prst="rect">
            <a:avLst/>
          </a:prstGeom>
          <a:noFill/>
        </p:spPr>
        <p:txBody>
          <a:bodyPr wrap="square" rtlCol="0">
            <a:spAutoFit/>
          </a:bodyPr>
          <a:lstStyle/>
          <a:p>
            <a:r>
              <a:rPr lang="es-ES" sz="1100" dirty="0"/>
              <a:t>Publicado en el BOE el 24 de diciembre 2025</a:t>
            </a:r>
          </a:p>
        </p:txBody>
      </p:sp>
      <p:sp>
        <p:nvSpPr>
          <p:cNvPr id="7" name="CuadroTexto 6">
            <a:extLst>
              <a:ext uri="{FF2B5EF4-FFF2-40B4-BE49-F238E27FC236}">
                <a16:creationId xmlns:a16="http://schemas.microsoft.com/office/drawing/2014/main" id="{D631FB43-8DD4-895A-DD59-26F14325B72D}"/>
              </a:ext>
            </a:extLst>
          </p:cNvPr>
          <p:cNvSpPr txBox="1"/>
          <p:nvPr/>
        </p:nvSpPr>
        <p:spPr>
          <a:xfrm>
            <a:off x="3902450" y="322729"/>
            <a:ext cx="4371974" cy="584775"/>
          </a:xfrm>
          <a:prstGeom prst="rect">
            <a:avLst/>
          </a:prstGeom>
          <a:noFill/>
        </p:spPr>
        <p:txBody>
          <a:bodyPr wrap="square" rtlCol="0">
            <a:spAutoFit/>
          </a:bodyPr>
          <a:lstStyle/>
          <a:p>
            <a:pPr algn="ctr"/>
            <a:r>
              <a:rPr lang="es-ES" sz="3200" u="sng" dirty="0"/>
              <a:t>PENSIÓN MÍNIMA</a:t>
            </a:r>
          </a:p>
        </p:txBody>
      </p:sp>
    </p:spTree>
    <p:extLst>
      <p:ext uri="{BB962C8B-B14F-4D97-AF65-F5344CB8AC3E}">
        <p14:creationId xmlns:p14="http://schemas.microsoft.com/office/powerpoint/2010/main" val="2785404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3FE24-0341-EA9F-0271-E6A9183C63A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B9604F4-4511-AB84-E763-A4CC96BD85B0}"/>
              </a:ext>
            </a:extLst>
          </p:cNvPr>
          <p:cNvSpPr>
            <a:spLocks noGrp="1"/>
          </p:cNvSpPr>
          <p:nvPr>
            <p:ph type="title"/>
          </p:nvPr>
        </p:nvSpPr>
        <p:spPr>
          <a:xfrm>
            <a:off x="1555464" y="1138518"/>
            <a:ext cx="2346986" cy="779929"/>
          </a:xfrm>
        </p:spPr>
        <p:txBody>
          <a:bodyPr/>
          <a:lstStyle/>
          <a:p>
            <a:pPr algn="ctr"/>
            <a:r>
              <a:rPr lang="es-ES" dirty="0"/>
              <a:t>2026</a:t>
            </a:r>
          </a:p>
        </p:txBody>
      </p:sp>
      <p:sp>
        <p:nvSpPr>
          <p:cNvPr id="3" name="Marcador de contenido 2">
            <a:extLst>
              <a:ext uri="{FF2B5EF4-FFF2-40B4-BE49-F238E27FC236}">
                <a16:creationId xmlns:a16="http://schemas.microsoft.com/office/drawing/2014/main" id="{A852EAB0-2D43-9CF3-D98C-18D832C64339}"/>
              </a:ext>
            </a:extLst>
          </p:cNvPr>
          <p:cNvSpPr>
            <a:spLocks noGrp="1"/>
          </p:cNvSpPr>
          <p:nvPr>
            <p:ph idx="1"/>
          </p:nvPr>
        </p:nvSpPr>
        <p:spPr/>
        <p:txBody>
          <a:bodyPr>
            <a:normAutofit fontScale="92500" lnSpcReduction="20000"/>
          </a:bodyPr>
          <a:lstStyle/>
          <a:p>
            <a:pPr marL="0" indent="0" algn="just">
              <a:lnSpc>
                <a:spcPct val="110000"/>
              </a:lnSpc>
              <a:buNone/>
            </a:pPr>
            <a:r>
              <a:rPr lang="es-ES" sz="3500" dirty="0"/>
              <a:t>•	</a:t>
            </a:r>
            <a:r>
              <a:rPr lang="es-ES" sz="3500" dirty="0">
                <a:latin typeface="Kalinga" panose="020B0502040204020203" pitchFamily="34" charset="0"/>
                <a:cs typeface="Kalinga" panose="020B0502040204020203" pitchFamily="34" charset="0"/>
              </a:rPr>
              <a:t>Gran Incapacidad: El dinero que se recibe para pagar a la persona que te cuida ya está incluido en el cálculo de la mínima y tiene normas más flexibles.</a:t>
            </a:r>
          </a:p>
          <a:p>
            <a:pPr marL="0" indent="0">
              <a:lnSpc>
                <a:spcPct val="110000"/>
              </a:lnSpc>
              <a:buNone/>
            </a:pPr>
            <a:endParaRPr lang="es-ES" sz="900" dirty="0"/>
          </a:p>
          <a:p>
            <a:pPr marL="0" indent="0" algn="just">
              <a:lnSpc>
                <a:spcPct val="110000"/>
              </a:lnSpc>
              <a:buNone/>
            </a:pPr>
            <a:r>
              <a:rPr lang="es-ES" sz="3500" dirty="0"/>
              <a:t>•	</a:t>
            </a:r>
            <a:r>
              <a:rPr lang="es-ES" sz="3500" dirty="0">
                <a:latin typeface="Kalinga" panose="020B0502040204020203" pitchFamily="34" charset="0"/>
                <a:cs typeface="Kalinga" panose="020B0502040204020203" pitchFamily="34" charset="0"/>
              </a:rPr>
              <a:t>Huérfanos: Si un huérfano recibe también la parte de la pensión de viudedad, se aplican límites especiales.</a:t>
            </a:r>
          </a:p>
        </p:txBody>
      </p:sp>
      <p:sp>
        <p:nvSpPr>
          <p:cNvPr id="4" name="Marcador de texto 3">
            <a:extLst>
              <a:ext uri="{FF2B5EF4-FFF2-40B4-BE49-F238E27FC236}">
                <a16:creationId xmlns:a16="http://schemas.microsoft.com/office/drawing/2014/main" id="{85AD7126-F999-E1EB-74BB-13533D0BE5EB}"/>
              </a:ext>
            </a:extLst>
          </p:cNvPr>
          <p:cNvSpPr>
            <a:spLocks noGrp="1"/>
          </p:cNvSpPr>
          <p:nvPr>
            <p:ph type="body" sz="half" idx="2"/>
          </p:nvPr>
        </p:nvSpPr>
        <p:spPr/>
        <p:txBody>
          <a:bodyPr/>
          <a:lstStyle/>
          <a:p>
            <a:pPr algn="ctr"/>
            <a:endParaRPr lang="es-ES" sz="2800" dirty="0">
              <a:latin typeface="Kalinga" panose="020B0502040204020203" pitchFamily="34" charset="0"/>
              <a:cs typeface="Kalinga" panose="020B0502040204020203" pitchFamily="34" charset="0"/>
            </a:endParaRPr>
          </a:p>
          <a:p>
            <a:pPr algn="ctr"/>
            <a:r>
              <a:rPr lang="es-ES" sz="2800" b="1" dirty="0">
                <a:latin typeface="Kalinga" panose="020B0502040204020203" pitchFamily="34" charset="0"/>
                <a:cs typeface="Kalinga" panose="020B0502040204020203" pitchFamily="34" charset="0"/>
              </a:rPr>
              <a:t>Casos especiales</a:t>
            </a:r>
          </a:p>
        </p:txBody>
      </p:sp>
      <p:pic>
        <p:nvPicPr>
          <p:cNvPr id="5" name="Imagen 4">
            <a:extLst>
              <a:ext uri="{FF2B5EF4-FFF2-40B4-BE49-F238E27FC236}">
                <a16:creationId xmlns:a16="http://schemas.microsoft.com/office/drawing/2014/main" id="{69F1FAFA-0531-33A7-7E67-45B4181F5F9F}"/>
              </a:ext>
            </a:extLst>
          </p:cNvPr>
          <p:cNvPicPr>
            <a:picLocks noChangeAspect="1"/>
          </p:cNvPicPr>
          <p:nvPr/>
        </p:nvPicPr>
        <p:blipFill>
          <a:blip r:embed="rId2"/>
          <a:stretch>
            <a:fillRect/>
          </a:stretch>
        </p:blipFill>
        <p:spPr>
          <a:xfrm>
            <a:off x="443667" y="217794"/>
            <a:ext cx="1981372" cy="1097375"/>
          </a:xfrm>
          <a:prstGeom prst="rect">
            <a:avLst/>
          </a:prstGeom>
        </p:spPr>
      </p:pic>
      <p:sp>
        <p:nvSpPr>
          <p:cNvPr id="6" name="CuadroTexto 5">
            <a:extLst>
              <a:ext uri="{FF2B5EF4-FFF2-40B4-BE49-F238E27FC236}">
                <a16:creationId xmlns:a16="http://schemas.microsoft.com/office/drawing/2014/main" id="{7523E9B7-B688-B875-192F-B138D48B33DA}"/>
              </a:ext>
            </a:extLst>
          </p:cNvPr>
          <p:cNvSpPr txBox="1"/>
          <p:nvPr/>
        </p:nvSpPr>
        <p:spPr>
          <a:xfrm>
            <a:off x="591671" y="6033247"/>
            <a:ext cx="2734235" cy="261610"/>
          </a:xfrm>
          <a:prstGeom prst="rect">
            <a:avLst/>
          </a:prstGeom>
          <a:noFill/>
        </p:spPr>
        <p:txBody>
          <a:bodyPr wrap="square" rtlCol="0">
            <a:spAutoFit/>
          </a:bodyPr>
          <a:lstStyle/>
          <a:p>
            <a:r>
              <a:rPr lang="es-ES" sz="1100" dirty="0"/>
              <a:t>Publicado en el BOE el 24 de diciembre 2025</a:t>
            </a:r>
          </a:p>
        </p:txBody>
      </p:sp>
    </p:spTree>
    <p:extLst>
      <p:ext uri="{BB962C8B-B14F-4D97-AF65-F5344CB8AC3E}">
        <p14:creationId xmlns:p14="http://schemas.microsoft.com/office/powerpoint/2010/main" val="184070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058E-6628-8F3F-4363-E2DCB84CCEDD}"/>
              </a:ext>
            </a:extLst>
          </p:cNvPr>
          <p:cNvSpPr>
            <a:spLocks noGrp="1"/>
          </p:cNvSpPr>
          <p:nvPr>
            <p:ph type="title"/>
          </p:nvPr>
        </p:nvSpPr>
        <p:spPr>
          <a:xfrm>
            <a:off x="2079812" y="365125"/>
            <a:ext cx="9273988" cy="1325563"/>
          </a:xfrm>
        </p:spPr>
        <p:txBody>
          <a:bodyPr>
            <a:normAutofit/>
          </a:bodyPr>
          <a:lstStyle/>
          <a:p>
            <a:pPr algn="ctr"/>
            <a:r>
              <a:rPr lang="es-ES" sz="3600" dirty="0">
                <a:latin typeface="Kalinga" panose="020B0502040204020203" pitchFamily="34" charset="0"/>
                <a:cs typeface="Kalinga" panose="020B0502040204020203" pitchFamily="34" charset="0"/>
              </a:rPr>
              <a:t>El límite de ingresos (Los 9.442,00 €)para poder cobrar el complemento a mínimos</a:t>
            </a:r>
          </a:p>
        </p:txBody>
      </p:sp>
      <p:pic>
        <p:nvPicPr>
          <p:cNvPr id="3" name="Imagen 2">
            <a:extLst>
              <a:ext uri="{FF2B5EF4-FFF2-40B4-BE49-F238E27FC236}">
                <a16:creationId xmlns:a16="http://schemas.microsoft.com/office/drawing/2014/main" id="{E34D10D9-853C-1F35-8260-D1904FECF22A}"/>
              </a:ext>
            </a:extLst>
          </p:cNvPr>
          <p:cNvPicPr>
            <a:picLocks noChangeAspect="1"/>
          </p:cNvPicPr>
          <p:nvPr/>
        </p:nvPicPr>
        <p:blipFill>
          <a:blip r:embed="rId2"/>
          <a:stretch>
            <a:fillRect/>
          </a:stretch>
        </p:blipFill>
        <p:spPr>
          <a:xfrm>
            <a:off x="273338" y="365125"/>
            <a:ext cx="1981372" cy="1097375"/>
          </a:xfrm>
          <a:prstGeom prst="rect">
            <a:avLst/>
          </a:prstGeom>
        </p:spPr>
      </p:pic>
      <p:sp>
        <p:nvSpPr>
          <p:cNvPr id="5" name="CuadroTexto 4">
            <a:extLst>
              <a:ext uri="{FF2B5EF4-FFF2-40B4-BE49-F238E27FC236}">
                <a16:creationId xmlns:a16="http://schemas.microsoft.com/office/drawing/2014/main" id="{2A81C1BE-771A-1C9F-97E6-89ACDF86BE14}"/>
              </a:ext>
            </a:extLst>
          </p:cNvPr>
          <p:cNvSpPr txBox="1"/>
          <p:nvPr/>
        </p:nvSpPr>
        <p:spPr>
          <a:xfrm>
            <a:off x="564776" y="1576314"/>
            <a:ext cx="10963836" cy="5170646"/>
          </a:xfrm>
          <a:prstGeom prst="rect">
            <a:avLst/>
          </a:prstGeom>
          <a:noFill/>
        </p:spPr>
        <p:txBody>
          <a:bodyPr wrap="square">
            <a:spAutoFit/>
          </a:bodyPr>
          <a:lstStyle/>
          <a:p>
            <a:pPr algn="just"/>
            <a:r>
              <a:rPr lang="es-ES" sz="2200" dirty="0">
                <a:latin typeface="Kalinga" panose="020B0502040204020203" pitchFamily="34" charset="0"/>
                <a:cs typeface="Kalinga" panose="020B0502040204020203" pitchFamily="34" charset="0"/>
              </a:rPr>
              <a:t>Para recibir este dinero extra, la Seguridad Social pone una condición: que no tengas otros ingresos importantes.</a:t>
            </a:r>
          </a:p>
          <a:p>
            <a:pPr algn="just"/>
            <a:r>
              <a:rPr lang="es-ES" sz="2200" dirty="0">
                <a:latin typeface="Kalinga" panose="020B0502040204020203" pitchFamily="34" charset="0"/>
                <a:cs typeface="Kalinga" panose="020B0502040204020203" pitchFamily="34" charset="0"/>
              </a:rPr>
              <a:t>•	¿Qué cuenta cómo ingreso?</a:t>
            </a:r>
          </a:p>
          <a:p>
            <a:pPr algn="just"/>
            <a:r>
              <a:rPr lang="es-ES" sz="2200" dirty="0">
                <a:latin typeface="Kalinga" panose="020B0502040204020203" pitchFamily="34" charset="0"/>
                <a:cs typeface="Kalinga" panose="020B0502040204020203" pitchFamily="34" charset="0"/>
              </a:rPr>
              <a:t>•	Si trabajas (sueldo).</a:t>
            </a:r>
          </a:p>
          <a:p>
            <a:pPr algn="just"/>
            <a:r>
              <a:rPr lang="es-ES" sz="2200" dirty="0">
                <a:latin typeface="Kalinga" panose="020B0502040204020203" pitchFamily="34" charset="0"/>
                <a:cs typeface="Kalinga" panose="020B0502040204020203" pitchFamily="34" charset="0"/>
              </a:rPr>
              <a:t>•	Si tienes un local alquilado o cuentas bancarias que te dan intereses 	(capital).</a:t>
            </a:r>
          </a:p>
          <a:p>
            <a:pPr algn="just"/>
            <a:r>
              <a:rPr lang="es-ES" sz="2200" dirty="0">
                <a:latin typeface="Kalinga" panose="020B0502040204020203" pitchFamily="34" charset="0"/>
                <a:cs typeface="Kalinga" panose="020B0502040204020203" pitchFamily="34" charset="0"/>
              </a:rPr>
              <a:t>•	Si tienes un negocio propio.</a:t>
            </a:r>
          </a:p>
          <a:p>
            <a:pPr algn="just"/>
            <a:r>
              <a:rPr lang="es-ES" sz="2200" dirty="0">
                <a:latin typeface="Kalinga" panose="020B0502040204020203" pitchFamily="34" charset="0"/>
                <a:cs typeface="Kalinga" panose="020B0502040204020203" pitchFamily="34" charset="0"/>
              </a:rPr>
              <a:t>•	Si has vendido una casa o unas acciones y has ganado dinero (patrimonio).</a:t>
            </a:r>
          </a:p>
          <a:p>
            <a:pPr algn="just"/>
            <a:r>
              <a:rPr lang="es-ES" sz="2200" dirty="0">
                <a:latin typeface="Kalinga" panose="020B0502040204020203" pitchFamily="34" charset="0"/>
                <a:cs typeface="Kalinga" panose="020B0502040204020203" pitchFamily="34" charset="0"/>
              </a:rPr>
              <a:t>¿Cómo se calcula? Se suma todo lo que has ganado por esos conceptos durante el año 2026. Si el total es menos de 9.442,00 €, tienes derecho al complemento.</a:t>
            </a:r>
          </a:p>
          <a:p>
            <a:pPr algn="just"/>
            <a:r>
              <a:rPr lang="es-ES" sz="2200" dirty="0">
                <a:latin typeface="Kalinga" panose="020B0502040204020203" pitchFamily="34" charset="0"/>
                <a:cs typeface="Kalinga" panose="020B0502040204020203" pitchFamily="34" charset="0"/>
              </a:rPr>
              <a:t>¿Y si me paso un poco? Si te pasas de esa cifra, pero la suma de tus ingresos más tu pensión sigue siendo “bajita”, te darán una ayuda pequeña para llegar al mínimo, pero no el complemento entero.</a:t>
            </a:r>
          </a:p>
        </p:txBody>
      </p:sp>
      <p:sp>
        <p:nvSpPr>
          <p:cNvPr id="7" name="CuadroTexto 6">
            <a:extLst>
              <a:ext uri="{FF2B5EF4-FFF2-40B4-BE49-F238E27FC236}">
                <a16:creationId xmlns:a16="http://schemas.microsoft.com/office/drawing/2014/main" id="{6B9F3339-2193-A825-F182-F4D335E34006}"/>
              </a:ext>
            </a:extLst>
          </p:cNvPr>
          <p:cNvSpPr txBox="1"/>
          <p:nvPr/>
        </p:nvSpPr>
        <p:spPr>
          <a:xfrm>
            <a:off x="9332258" y="6516128"/>
            <a:ext cx="2375647" cy="230832"/>
          </a:xfrm>
          <a:prstGeom prst="rect">
            <a:avLst/>
          </a:prstGeom>
          <a:noFill/>
        </p:spPr>
        <p:txBody>
          <a:bodyPr wrap="square">
            <a:spAutoFit/>
          </a:bodyPr>
          <a:lstStyle/>
          <a:p>
            <a:r>
              <a:rPr lang="es-ES" sz="900" dirty="0"/>
              <a:t>Publicado en el BOE el 24 de diciembre 2025</a:t>
            </a:r>
          </a:p>
        </p:txBody>
      </p:sp>
    </p:spTree>
    <p:extLst>
      <p:ext uri="{BB962C8B-B14F-4D97-AF65-F5344CB8AC3E}">
        <p14:creationId xmlns:p14="http://schemas.microsoft.com/office/powerpoint/2010/main" val="3234973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81228-C9BF-1013-9CDE-6D6F00DFDAE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832A651-FB2A-3430-3934-D3A32BC1E313}"/>
              </a:ext>
            </a:extLst>
          </p:cNvPr>
          <p:cNvSpPr>
            <a:spLocks noGrp="1"/>
          </p:cNvSpPr>
          <p:nvPr>
            <p:ph type="title"/>
          </p:nvPr>
        </p:nvSpPr>
        <p:spPr>
          <a:xfrm>
            <a:off x="2254710" y="136937"/>
            <a:ext cx="9273988" cy="1180875"/>
          </a:xfrm>
        </p:spPr>
        <p:txBody>
          <a:bodyPr>
            <a:normAutofit/>
          </a:bodyPr>
          <a:lstStyle/>
          <a:p>
            <a:pPr algn="ctr"/>
            <a:r>
              <a:rPr lang="es-ES" sz="4000" dirty="0">
                <a:latin typeface="Kalinga" panose="020B0502040204020203" pitchFamily="34" charset="0"/>
                <a:cs typeface="Kalinga" panose="020B0502040204020203" pitchFamily="34" charset="0"/>
              </a:rPr>
              <a:t>¿Qué documentos debes presentar?</a:t>
            </a:r>
          </a:p>
        </p:txBody>
      </p:sp>
      <p:pic>
        <p:nvPicPr>
          <p:cNvPr id="3" name="Imagen 2">
            <a:extLst>
              <a:ext uri="{FF2B5EF4-FFF2-40B4-BE49-F238E27FC236}">
                <a16:creationId xmlns:a16="http://schemas.microsoft.com/office/drawing/2014/main" id="{13BC72FF-8AD9-49BE-909E-142C19208D7C}"/>
              </a:ext>
            </a:extLst>
          </p:cNvPr>
          <p:cNvPicPr>
            <a:picLocks noChangeAspect="1"/>
          </p:cNvPicPr>
          <p:nvPr/>
        </p:nvPicPr>
        <p:blipFill>
          <a:blip r:embed="rId2"/>
          <a:stretch>
            <a:fillRect/>
          </a:stretch>
        </p:blipFill>
        <p:spPr>
          <a:xfrm>
            <a:off x="273338" y="365125"/>
            <a:ext cx="1981372" cy="1097375"/>
          </a:xfrm>
          <a:prstGeom prst="rect">
            <a:avLst/>
          </a:prstGeom>
        </p:spPr>
      </p:pic>
      <p:sp>
        <p:nvSpPr>
          <p:cNvPr id="5" name="CuadroTexto 4">
            <a:extLst>
              <a:ext uri="{FF2B5EF4-FFF2-40B4-BE49-F238E27FC236}">
                <a16:creationId xmlns:a16="http://schemas.microsoft.com/office/drawing/2014/main" id="{208223DC-F0AA-F22C-715C-C2FB7A8739E3}"/>
              </a:ext>
            </a:extLst>
          </p:cNvPr>
          <p:cNvSpPr txBox="1"/>
          <p:nvPr/>
        </p:nvSpPr>
        <p:spPr>
          <a:xfrm>
            <a:off x="389964" y="1317812"/>
            <a:ext cx="11412071" cy="5170646"/>
          </a:xfrm>
          <a:prstGeom prst="rect">
            <a:avLst/>
          </a:prstGeom>
          <a:noFill/>
        </p:spPr>
        <p:txBody>
          <a:bodyPr wrap="square">
            <a:spAutoFit/>
          </a:bodyPr>
          <a:lstStyle/>
          <a:p>
            <a:pPr algn="just"/>
            <a:r>
              <a:rPr lang="es-ES" sz="2200" dirty="0">
                <a:latin typeface="Kalinga" panose="020B0502040204020203" pitchFamily="34" charset="0"/>
                <a:cs typeface="Kalinga" panose="020B0502040204020203" pitchFamily="34" charset="0"/>
              </a:rPr>
              <a:t>Normalmente, la Seguridad Social ya tiene tus datos a través de Hacienda, pero a veces pueden pedirte que tú misma entregues papeles para demostrar que necesitas la ayuda:</a:t>
            </a:r>
          </a:p>
          <a:p>
            <a:pPr algn="just"/>
            <a:r>
              <a:rPr lang="es-ES" sz="2200" b="1" dirty="0">
                <a:latin typeface="Kalinga" panose="020B0502040204020203" pitchFamily="34" charset="0"/>
                <a:cs typeface="Kalinga" panose="020B0502040204020203" pitchFamily="34" charset="0"/>
              </a:rPr>
              <a:t>Declaración de ingresos</a:t>
            </a:r>
            <a:r>
              <a:rPr lang="es-ES" sz="2200" dirty="0">
                <a:latin typeface="Kalinga" panose="020B0502040204020203" pitchFamily="34" charset="0"/>
                <a:cs typeface="Kalinga" panose="020B0502040204020203" pitchFamily="34" charset="0"/>
              </a:rPr>
              <a:t>: Un papel firmado por </a:t>
            </a:r>
            <a:r>
              <a:rPr lang="es-ES" sz="2200" dirty="0" err="1">
                <a:latin typeface="Kalinga" panose="020B0502040204020203" pitchFamily="34" charset="0"/>
                <a:cs typeface="Kalinga" panose="020B0502040204020203" pitchFamily="34" charset="0"/>
              </a:rPr>
              <a:t>tí</a:t>
            </a:r>
            <a:r>
              <a:rPr lang="es-ES" sz="2200" dirty="0">
                <a:latin typeface="Kalinga" panose="020B0502040204020203" pitchFamily="34" charset="0"/>
                <a:cs typeface="Kalinga" panose="020B0502040204020203" pitchFamily="34" charset="0"/>
              </a:rPr>
              <a:t> donde dices cuánto dinero esperas ganar este año.</a:t>
            </a:r>
          </a:p>
          <a:p>
            <a:pPr algn="just"/>
            <a:r>
              <a:rPr lang="es-ES" sz="2200" b="1" dirty="0">
                <a:latin typeface="Kalinga" panose="020B0502040204020203" pitchFamily="34" charset="0"/>
                <a:cs typeface="Kalinga" panose="020B0502040204020203" pitchFamily="34" charset="0"/>
              </a:rPr>
              <a:t>Declaración de la Renta </a:t>
            </a:r>
            <a:r>
              <a:rPr lang="es-ES" sz="2200" dirty="0">
                <a:latin typeface="Kalinga" panose="020B0502040204020203" pitchFamily="34" charset="0"/>
                <a:cs typeface="Kalinga" panose="020B0502040204020203" pitchFamily="34" charset="0"/>
              </a:rPr>
              <a:t>(IRPF): El documento que presentas en Hacienda cada año.</a:t>
            </a:r>
          </a:p>
          <a:p>
            <a:pPr algn="just"/>
            <a:r>
              <a:rPr lang="es-ES" sz="2200" b="1" dirty="0">
                <a:latin typeface="Kalinga" panose="020B0502040204020203" pitchFamily="34" charset="0"/>
                <a:cs typeface="Kalinga" panose="020B0502040204020203" pitchFamily="34" charset="0"/>
              </a:rPr>
              <a:t>Documentos de tus bienes</a:t>
            </a:r>
            <a:r>
              <a:rPr lang="es-ES" sz="2200" dirty="0">
                <a:latin typeface="Kalinga" panose="020B0502040204020203" pitchFamily="34" charset="0"/>
                <a:cs typeface="Kalinga" panose="020B0502040204020203" pitchFamily="34" charset="0"/>
              </a:rPr>
              <a:t>: Si tienes otra casa (que no sea donde vives) o inversiones, podrían pedirte las escrituras o certificados del banco.</a:t>
            </a:r>
          </a:p>
          <a:p>
            <a:pPr algn="just"/>
            <a:r>
              <a:rPr lang="es-ES" sz="2200" b="1" dirty="0">
                <a:latin typeface="Kalinga" panose="020B0502040204020203" pitchFamily="34" charset="0"/>
                <a:cs typeface="Kalinga" panose="020B0502040204020203" pitchFamily="34" charset="0"/>
              </a:rPr>
              <a:t>Certificado de residencia</a:t>
            </a:r>
            <a:r>
              <a:rPr lang="es-ES" sz="2200" dirty="0">
                <a:latin typeface="Kalinga" panose="020B0502040204020203" pitchFamily="34" charset="0"/>
                <a:cs typeface="Kalinga" panose="020B0502040204020203" pitchFamily="34" charset="0"/>
              </a:rPr>
              <a:t>: Como ahora es obligatorio vivir en España, a veces pueden pedirte el Padrón Municipal para demostrar que vives aquí.</a:t>
            </a:r>
          </a:p>
          <a:p>
            <a:pPr algn="just"/>
            <a:r>
              <a:rPr lang="es-ES" sz="2200" b="1" dirty="0">
                <a:latin typeface="Kalinga" panose="020B0502040204020203" pitchFamily="34" charset="0"/>
                <a:cs typeface="Kalinga" panose="020B0502040204020203" pitchFamily="34" charset="0"/>
              </a:rPr>
              <a:t>¿Qué pasa si te pasas del límite y no avisas?</a:t>
            </a:r>
          </a:p>
          <a:p>
            <a:pPr algn="just"/>
            <a:r>
              <a:rPr lang="es-ES" sz="2200" dirty="0">
                <a:latin typeface="Kalinga" panose="020B0502040204020203" pitchFamily="34" charset="0"/>
                <a:cs typeface="Kalinga" panose="020B0502040204020203" pitchFamily="34" charset="0"/>
              </a:rPr>
              <a:t>•	</a:t>
            </a:r>
            <a:r>
              <a:rPr lang="es-ES" sz="2200" b="1" dirty="0">
                <a:latin typeface="Kalinga" panose="020B0502040204020203" pitchFamily="34" charset="0"/>
                <a:cs typeface="Kalinga" panose="020B0502040204020203" pitchFamily="34" charset="0"/>
              </a:rPr>
              <a:t>Esto es muy importante</a:t>
            </a:r>
            <a:r>
              <a:rPr lang="es-ES" sz="2200" dirty="0">
                <a:latin typeface="Kalinga" panose="020B0502040204020203" pitchFamily="34" charset="0"/>
                <a:cs typeface="Kalinga" panose="020B0502040204020203" pitchFamily="34" charset="0"/>
              </a:rPr>
              <a:t>: si empiezas a ganar más dinero (por ejemplo, porque heredas un local y lo alquilas) y no avisas en 30 días, la Seguridad Social te obligará a devolver todo el dinero extra que te hayan pagado desde ese momento.</a:t>
            </a:r>
          </a:p>
        </p:txBody>
      </p:sp>
      <p:sp>
        <p:nvSpPr>
          <p:cNvPr id="6" name="CuadroTexto 5">
            <a:extLst>
              <a:ext uri="{FF2B5EF4-FFF2-40B4-BE49-F238E27FC236}">
                <a16:creationId xmlns:a16="http://schemas.microsoft.com/office/drawing/2014/main" id="{D7EEEE1D-6C9F-1BF9-C83B-D619C732F2CD}"/>
              </a:ext>
            </a:extLst>
          </p:cNvPr>
          <p:cNvSpPr txBox="1"/>
          <p:nvPr/>
        </p:nvSpPr>
        <p:spPr>
          <a:xfrm>
            <a:off x="273338" y="6392072"/>
            <a:ext cx="2299533" cy="230832"/>
          </a:xfrm>
          <a:prstGeom prst="rect">
            <a:avLst/>
          </a:prstGeom>
          <a:noFill/>
        </p:spPr>
        <p:txBody>
          <a:bodyPr wrap="square">
            <a:spAutoFit/>
          </a:bodyPr>
          <a:lstStyle/>
          <a:p>
            <a:r>
              <a:rPr lang="es-ES" sz="900" dirty="0"/>
              <a:t>Publicado en el BOE el 24 de diciembre 2025</a:t>
            </a:r>
          </a:p>
        </p:txBody>
      </p:sp>
    </p:spTree>
    <p:extLst>
      <p:ext uri="{BB962C8B-B14F-4D97-AF65-F5344CB8AC3E}">
        <p14:creationId xmlns:p14="http://schemas.microsoft.com/office/powerpoint/2010/main" val="1466704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4082A-7671-387B-9605-149E3CC66DB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07A9FE4-579B-579F-FF0A-81C1619731CD}"/>
              </a:ext>
            </a:extLst>
          </p:cNvPr>
          <p:cNvSpPr>
            <a:spLocks noGrp="1"/>
          </p:cNvSpPr>
          <p:nvPr>
            <p:ph type="title"/>
          </p:nvPr>
        </p:nvSpPr>
        <p:spPr>
          <a:xfrm>
            <a:off x="1555464" y="1138518"/>
            <a:ext cx="2346986" cy="779929"/>
          </a:xfrm>
        </p:spPr>
        <p:txBody>
          <a:bodyPr/>
          <a:lstStyle/>
          <a:p>
            <a:pPr algn="ctr"/>
            <a:r>
              <a:rPr lang="es-ES" dirty="0"/>
              <a:t>2026</a:t>
            </a:r>
          </a:p>
        </p:txBody>
      </p:sp>
      <p:sp>
        <p:nvSpPr>
          <p:cNvPr id="3" name="Marcador de contenido 2">
            <a:extLst>
              <a:ext uri="{FF2B5EF4-FFF2-40B4-BE49-F238E27FC236}">
                <a16:creationId xmlns:a16="http://schemas.microsoft.com/office/drawing/2014/main" id="{9AA9E190-3268-0A1E-959D-8716D8B59B82}"/>
              </a:ext>
            </a:extLst>
          </p:cNvPr>
          <p:cNvSpPr>
            <a:spLocks noGrp="1"/>
          </p:cNvSpPr>
          <p:nvPr>
            <p:ph idx="1"/>
          </p:nvPr>
        </p:nvSpPr>
        <p:spPr/>
        <p:txBody>
          <a:bodyPr>
            <a:normAutofit/>
          </a:bodyPr>
          <a:lstStyle/>
          <a:p>
            <a:pPr marL="0" indent="0" algn="just">
              <a:lnSpc>
                <a:spcPct val="110000"/>
              </a:lnSpc>
              <a:buNone/>
            </a:pPr>
            <a:r>
              <a:rPr lang="es-ES" sz="2500" dirty="0">
                <a:latin typeface="Kalinga" panose="020B0502040204020203" pitchFamily="34" charset="0"/>
                <a:cs typeface="Kalinga" panose="020B0502040204020203" pitchFamily="34" charset="0"/>
              </a:rPr>
              <a:t>Para tener derecho a ciertas ayudas por viudedad, se considera que tienes cargas familiares si vives con:</a:t>
            </a:r>
          </a:p>
          <a:p>
            <a:pPr marL="0" indent="0" algn="just">
              <a:lnSpc>
                <a:spcPct val="110000"/>
              </a:lnSpc>
              <a:buNone/>
            </a:pPr>
            <a:r>
              <a:rPr lang="es-ES" sz="2500" dirty="0">
                <a:latin typeface="Kalinga" panose="020B0502040204020203" pitchFamily="34" charset="0"/>
                <a:cs typeface="Kalinga" panose="020B0502040204020203" pitchFamily="34" charset="0"/>
              </a:rPr>
              <a:t>•	Hijos menores de 26 años.</a:t>
            </a:r>
          </a:p>
          <a:p>
            <a:pPr marL="0" indent="0" algn="just">
              <a:lnSpc>
                <a:spcPct val="110000"/>
              </a:lnSpc>
              <a:buNone/>
            </a:pPr>
            <a:r>
              <a:rPr lang="es-ES" sz="2500" dirty="0">
                <a:latin typeface="Kalinga" panose="020B0502040204020203" pitchFamily="34" charset="0"/>
                <a:cs typeface="Kalinga" panose="020B0502040204020203" pitchFamily="34" charset="0"/>
              </a:rPr>
              <a:t>•	Hijos mayores con discapacidad 	(deben tener un grado igual o 	superior al 33%).</a:t>
            </a:r>
          </a:p>
          <a:p>
            <a:pPr marL="0" indent="0" algn="just">
              <a:lnSpc>
                <a:spcPct val="110000"/>
              </a:lnSpc>
              <a:buNone/>
            </a:pPr>
            <a:r>
              <a:rPr lang="es-ES" sz="2500" dirty="0">
                <a:latin typeface="Kalinga" panose="020B0502040204020203" pitchFamily="34" charset="0"/>
                <a:cs typeface="Kalinga" panose="020B0502040204020203" pitchFamily="34" charset="0"/>
              </a:rPr>
              <a:t>•	Menores de 18 años en acogida.</a:t>
            </a:r>
          </a:p>
          <a:p>
            <a:pPr marL="0" indent="0" algn="just">
              <a:lnSpc>
                <a:spcPct val="110000"/>
              </a:lnSpc>
              <a:buNone/>
            </a:pPr>
            <a:r>
              <a:rPr lang="es-ES" sz="2500" dirty="0">
                <a:latin typeface="Kalinga" panose="020B0502040204020203" pitchFamily="34" charset="0"/>
                <a:cs typeface="Kalinga" panose="020B0502040204020203" pitchFamily="34" charset="0"/>
              </a:rPr>
              <a:t>•	El límite de dinero (Rentas)</a:t>
            </a:r>
          </a:p>
        </p:txBody>
      </p:sp>
      <p:sp>
        <p:nvSpPr>
          <p:cNvPr id="4" name="Marcador de texto 3">
            <a:extLst>
              <a:ext uri="{FF2B5EF4-FFF2-40B4-BE49-F238E27FC236}">
                <a16:creationId xmlns:a16="http://schemas.microsoft.com/office/drawing/2014/main" id="{8925F32D-6553-F1CC-FF54-5947E2BFD1B6}"/>
              </a:ext>
            </a:extLst>
          </p:cNvPr>
          <p:cNvSpPr>
            <a:spLocks noGrp="1"/>
          </p:cNvSpPr>
          <p:nvPr>
            <p:ph type="body" sz="half" idx="2"/>
          </p:nvPr>
        </p:nvSpPr>
        <p:spPr/>
        <p:txBody>
          <a:bodyPr/>
          <a:lstStyle/>
          <a:p>
            <a:pPr algn="ctr"/>
            <a:endParaRPr lang="es-ES" sz="2800" dirty="0">
              <a:latin typeface="Kalinga" panose="020B0502040204020203" pitchFamily="34" charset="0"/>
              <a:cs typeface="Kalinga" panose="020B0502040204020203" pitchFamily="34" charset="0"/>
            </a:endParaRPr>
          </a:p>
          <a:p>
            <a:pPr algn="ctr">
              <a:lnSpc>
                <a:spcPct val="150000"/>
              </a:lnSpc>
            </a:pPr>
            <a:r>
              <a:rPr lang="es-ES" sz="2800" b="1" dirty="0">
                <a:latin typeface="Kalinga" panose="020B0502040204020203" pitchFamily="34" charset="0"/>
                <a:cs typeface="Kalinga" panose="020B0502040204020203" pitchFamily="34" charset="0"/>
              </a:rPr>
              <a:t>¿Qué son las cargas familiares?</a:t>
            </a:r>
          </a:p>
        </p:txBody>
      </p:sp>
      <p:pic>
        <p:nvPicPr>
          <p:cNvPr id="5" name="Imagen 4">
            <a:extLst>
              <a:ext uri="{FF2B5EF4-FFF2-40B4-BE49-F238E27FC236}">
                <a16:creationId xmlns:a16="http://schemas.microsoft.com/office/drawing/2014/main" id="{C0791A58-350B-8EA8-88CF-2523AFBE92B9}"/>
              </a:ext>
            </a:extLst>
          </p:cNvPr>
          <p:cNvPicPr>
            <a:picLocks noChangeAspect="1"/>
          </p:cNvPicPr>
          <p:nvPr/>
        </p:nvPicPr>
        <p:blipFill>
          <a:blip r:embed="rId2"/>
          <a:stretch>
            <a:fillRect/>
          </a:stretch>
        </p:blipFill>
        <p:spPr>
          <a:xfrm>
            <a:off x="443667" y="217794"/>
            <a:ext cx="1981372" cy="1097375"/>
          </a:xfrm>
          <a:prstGeom prst="rect">
            <a:avLst/>
          </a:prstGeom>
        </p:spPr>
      </p:pic>
      <p:sp>
        <p:nvSpPr>
          <p:cNvPr id="6" name="CuadroTexto 5">
            <a:extLst>
              <a:ext uri="{FF2B5EF4-FFF2-40B4-BE49-F238E27FC236}">
                <a16:creationId xmlns:a16="http://schemas.microsoft.com/office/drawing/2014/main" id="{5B062233-BB5F-B6CF-2D89-1B8FCD79703C}"/>
              </a:ext>
            </a:extLst>
          </p:cNvPr>
          <p:cNvSpPr txBox="1"/>
          <p:nvPr/>
        </p:nvSpPr>
        <p:spPr>
          <a:xfrm>
            <a:off x="591671" y="6033247"/>
            <a:ext cx="2734235" cy="261610"/>
          </a:xfrm>
          <a:prstGeom prst="rect">
            <a:avLst/>
          </a:prstGeom>
          <a:noFill/>
        </p:spPr>
        <p:txBody>
          <a:bodyPr wrap="square" rtlCol="0">
            <a:spAutoFit/>
          </a:bodyPr>
          <a:lstStyle/>
          <a:p>
            <a:r>
              <a:rPr lang="es-ES" sz="1100" dirty="0"/>
              <a:t>Publicado en el BOE el 24 de diciembre 2025</a:t>
            </a:r>
          </a:p>
        </p:txBody>
      </p:sp>
      <p:sp>
        <p:nvSpPr>
          <p:cNvPr id="7" name="CuadroTexto 6">
            <a:extLst>
              <a:ext uri="{FF2B5EF4-FFF2-40B4-BE49-F238E27FC236}">
                <a16:creationId xmlns:a16="http://schemas.microsoft.com/office/drawing/2014/main" id="{F754ACF9-113B-37FE-BE2D-9A9363B8C446}"/>
              </a:ext>
            </a:extLst>
          </p:cNvPr>
          <p:cNvSpPr txBox="1"/>
          <p:nvPr/>
        </p:nvSpPr>
        <p:spPr>
          <a:xfrm>
            <a:off x="3263153" y="217794"/>
            <a:ext cx="7871012" cy="584775"/>
          </a:xfrm>
          <a:prstGeom prst="rect">
            <a:avLst/>
          </a:prstGeom>
          <a:noFill/>
        </p:spPr>
        <p:txBody>
          <a:bodyPr wrap="square" rtlCol="0">
            <a:spAutoFit/>
          </a:bodyPr>
          <a:lstStyle/>
          <a:p>
            <a:r>
              <a:rPr lang="es-ES" sz="3200" u="sng" dirty="0">
                <a:latin typeface="Kalinga" panose="020B0502040204020203" pitchFamily="34" charset="0"/>
                <a:cs typeface="Kalinga" panose="020B0502040204020203" pitchFamily="34" charset="0"/>
              </a:rPr>
              <a:t>Viudedad: Cargas Familiares y Rentas</a:t>
            </a:r>
          </a:p>
        </p:txBody>
      </p:sp>
    </p:spTree>
    <p:extLst>
      <p:ext uri="{BB962C8B-B14F-4D97-AF65-F5344CB8AC3E}">
        <p14:creationId xmlns:p14="http://schemas.microsoft.com/office/powerpoint/2010/main" val="1542841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5BA9D-7743-3C5D-CB4E-D687B7A6BB6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3F17C09-CA89-04A2-022B-405A69FE475C}"/>
              </a:ext>
            </a:extLst>
          </p:cNvPr>
          <p:cNvSpPr>
            <a:spLocks noGrp="1"/>
          </p:cNvSpPr>
          <p:nvPr>
            <p:ph type="title"/>
          </p:nvPr>
        </p:nvSpPr>
        <p:spPr>
          <a:xfrm>
            <a:off x="1555464" y="1138518"/>
            <a:ext cx="2346986" cy="779929"/>
          </a:xfrm>
        </p:spPr>
        <p:txBody>
          <a:bodyPr/>
          <a:lstStyle/>
          <a:p>
            <a:pPr algn="ctr"/>
            <a:r>
              <a:rPr lang="es-ES" dirty="0"/>
              <a:t>2026</a:t>
            </a:r>
          </a:p>
        </p:txBody>
      </p:sp>
      <p:sp>
        <p:nvSpPr>
          <p:cNvPr id="3" name="Marcador de contenido 2">
            <a:extLst>
              <a:ext uri="{FF2B5EF4-FFF2-40B4-BE49-F238E27FC236}">
                <a16:creationId xmlns:a16="http://schemas.microsoft.com/office/drawing/2014/main" id="{AADE2F8B-EA2C-BADB-64DB-68153B5C3C51}"/>
              </a:ext>
            </a:extLst>
          </p:cNvPr>
          <p:cNvSpPr>
            <a:spLocks noGrp="1"/>
          </p:cNvSpPr>
          <p:nvPr>
            <p:ph idx="1"/>
          </p:nvPr>
        </p:nvSpPr>
        <p:spPr>
          <a:xfrm>
            <a:off x="5180012" y="1092917"/>
            <a:ext cx="6172200" cy="4650815"/>
          </a:xfrm>
        </p:spPr>
        <p:txBody>
          <a:bodyPr>
            <a:normAutofit fontScale="40000" lnSpcReduction="20000"/>
          </a:bodyPr>
          <a:lstStyle/>
          <a:p>
            <a:pPr marL="0" indent="0" algn="just">
              <a:lnSpc>
                <a:spcPct val="110000"/>
              </a:lnSpc>
              <a:buNone/>
            </a:pPr>
            <a:r>
              <a:rPr lang="es-ES" sz="3500" dirty="0"/>
              <a:t>•	</a:t>
            </a:r>
            <a:r>
              <a:rPr lang="es-ES" sz="5500" dirty="0">
                <a:latin typeface="Kalinga" panose="020B0502040204020203" pitchFamily="34" charset="0"/>
                <a:cs typeface="Kalinga" panose="020B0502040204020203" pitchFamily="34" charset="0"/>
              </a:rPr>
              <a:t>Se suma todo el dinero que gana 	la 	familia (trabajo, ahorros o 	ayudas).</a:t>
            </a:r>
          </a:p>
          <a:p>
            <a:pPr marL="0" indent="0" algn="just">
              <a:lnSpc>
                <a:spcPct val="110000"/>
              </a:lnSpc>
              <a:buNone/>
            </a:pPr>
            <a:endParaRPr lang="es-ES" sz="5500" dirty="0">
              <a:latin typeface="Kalinga" panose="020B0502040204020203" pitchFamily="34" charset="0"/>
              <a:cs typeface="Kalinga" panose="020B0502040204020203" pitchFamily="34" charset="0"/>
            </a:endParaRPr>
          </a:p>
          <a:p>
            <a:pPr marL="0" indent="0" algn="just">
              <a:lnSpc>
                <a:spcPct val="110000"/>
              </a:lnSpc>
              <a:buNone/>
            </a:pPr>
            <a:r>
              <a:rPr lang="es-ES" sz="5500" dirty="0">
                <a:latin typeface="Kalinga" panose="020B0502040204020203" pitchFamily="34" charset="0"/>
                <a:cs typeface="Kalinga" panose="020B0502040204020203" pitchFamily="34" charset="0"/>
              </a:rPr>
              <a:t>•	Ese total se divide entre el 	número de 	personas que viven 	en 	la casa.</a:t>
            </a:r>
          </a:p>
          <a:p>
            <a:pPr marL="0" indent="0" algn="just">
              <a:lnSpc>
                <a:spcPct val="110000"/>
              </a:lnSpc>
              <a:buNone/>
            </a:pPr>
            <a:endParaRPr lang="es-ES" sz="5500" dirty="0">
              <a:latin typeface="Kalinga" panose="020B0502040204020203" pitchFamily="34" charset="0"/>
              <a:cs typeface="Kalinga" panose="020B0502040204020203" pitchFamily="34" charset="0"/>
            </a:endParaRPr>
          </a:p>
          <a:p>
            <a:pPr marL="0" indent="0" algn="just">
              <a:lnSpc>
                <a:spcPct val="110000"/>
              </a:lnSpc>
              <a:buNone/>
            </a:pPr>
            <a:r>
              <a:rPr lang="es-ES" sz="5500" dirty="0">
                <a:latin typeface="Kalinga" panose="020B0502040204020203" pitchFamily="34" charset="0"/>
                <a:cs typeface="Kalinga" panose="020B0502040204020203" pitchFamily="34" charset="0"/>
              </a:rPr>
              <a:t>•	El resultado no puede ser mayor 	al 	75% del Salario Mínimo 	Interprofesional (SMI). No se 	cuentan las pagas extras para 	este cálculo.</a:t>
            </a:r>
          </a:p>
        </p:txBody>
      </p:sp>
      <p:sp>
        <p:nvSpPr>
          <p:cNvPr id="4" name="Marcador de texto 3">
            <a:extLst>
              <a:ext uri="{FF2B5EF4-FFF2-40B4-BE49-F238E27FC236}">
                <a16:creationId xmlns:a16="http://schemas.microsoft.com/office/drawing/2014/main" id="{B464A102-F4BD-E489-C71D-57F47AAC61DB}"/>
              </a:ext>
            </a:extLst>
          </p:cNvPr>
          <p:cNvSpPr>
            <a:spLocks noGrp="1"/>
          </p:cNvSpPr>
          <p:nvPr>
            <p:ph type="body" sz="half" idx="2"/>
          </p:nvPr>
        </p:nvSpPr>
        <p:spPr/>
        <p:txBody>
          <a:bodyPr/>
          <a:lstStyle/>
          <a:p>
            <a:pPr algn="ctr"/>
            <a:endParaRPr lang="es-ES" sz="2800" dirty="0">
              <a:latin typeface="Kalinga" panose="020B0502040204020203" pitchFamily="34" charset="0"/>
              <a:cs typeface="Kalinga" panose="020B0502040204020203" pitchFamily="34" charset="0"/>
            </a:endParaRPr>
          </a:p>
          <a:p>
            <a:pPr algn="ctr"/>
            <a:r>
              <a:rPr lang="es-ES" sz="2800" b="1" dirty="0">
                <a:latin typeface="Kalinga" panose="020B0502040204020203" pitchFamily="34" charset="0"/>
                <a:cs typeface="Kalinga" panose="020B0502040204020203" pitchFamily="34" charset="0"/>
              </a:rPr>
              <a:t>¿Qué son las cargas familiares?</a:t>
            </a:r>
          </a:p>
          <a:p>
            <a:pPr algn="ctr"/>
            <a:endParaRPr lang="es-ES" sz="2800" b="1" dirty="0">
              <a:latin typeface="Kalinga" panose="020B0502040204020203" pitchFamily="34" charset="0"/>
              <a:cs typeface="Kalinga" panose="020B0502040204020203" pitchFamily="34" charset="0"/>
            </a:endParaRPr>
          </a:p>
          <a:p>
            <a:pPr algn="just"/>
            <a:r>
              <a:rPr lang="es-ES" sz="2000" b="1" dirty="0">
                <a:latin typeface="Kalinga" panose="020B0502040204020203" pitchFamily="34" charset="0"/>
                <a:cs typeface="Kalinga" panose="020B0502040204020203" pitchFamily="34" charset="0"/>
              </a:rPr>
              <a:t>No basta con vivir con ellos; también hay un límite de ingresos económicos:</a:t>
            </a:r>
          </a:p>
        </p:txBody>
      </p:sp>
      <p:pic>
        <p:nvPicPr>
          <p:cNvPr id="5" name="Imagen 4">
            <a:extLst>
              <a:ext uri="{FF2B5EF4-FFF2-40B4-BE49-F238E27FC236}">
                <a16:creationId xmlns:a16="http://schemas.microsoft.com/office/drawing/2014/main" id="{6E317A39-599D-9087-0BC0-D983FA9E468D}"/>
              </a:ext>
            </a:extLst>
          </p:cNvPr>
          <p:cNvPicPr>
            <a:picLocks noChangeAspect="1"/>
          </p:cNvPicPr>
          <p:nvPr/>
        </p:nvPicPr>
        <p:blipFill>
          <a:blip r:embed="rId2"/>
          <a:stretch>
            <a:fillRect/>
          </a:stretch>
        </p:blipFill>
        <p:spPr>
          <a:xfrm>
            <a:off x="443667" y="217794"/>
            <a:ext cx="1981372" cy="1097375"/>
          </a:xfrm>
          <a:prstGeom prst="rect">
            <a:avLst/>
          </a:prstGeom>
        </p:spPr>
      </p:pic>
      <p:sp>
        <p:nvSpPr>
          <p:cNvPr id="6" name="CuadroTexto 5">
            <a:extLst>
              <a:ext uri="{FF2B5EF4-FFF2-40B4-BE49-F238E27FC236}">
                <a16:creationId xmlns:a16="http://schemas.microsoft.com/office/drawing/2014/main" id="{E20B0714-DC14-1896-B8FF-CFE4DD8934B8}"/>
              </a:ext>
            </a:extLst>
          </p:cNvPr>
          <p:cNvSpPr txBox="1"/>
          <p:nvPr/>
        </p:nvSpPr>
        <p:spPr>
          <a:xfrm>
            <a:off x="443667" y="6250584"/>
            <a:ext cx="2734235" cy="246221"/>
          </a:xfrm>
          <a:prstGeom prst="rect">
            <a:avLst/>
          </a:prstGeom>
          <a:noFill/>
        </p:spPr>
        <p:txBody>
          <a:bodyPr wrap="square" rtlCol="0">
            <a:spAutoFit/>
          </a:bodyPr>
          <a:lstStyle/>
          <a:p>
            <a:r>
              <a:rPr lang="es-ES" sz="1000" dirty="0"/>
              <a:t>Publicado en el BOE el 24 de diciembre 2025</a:t>
            </a:r>
          </a:p>
        </p:txBody>
      </p:sp>
      <p:sp>
        <p:nvSpPr>
          <p:cNvPr id="7" name="CuadroTexto 6">
            <a:extLst>
              <a:ext uri="{FF2B5EF4-FFF2-40B4-BE49-F238E27FC236}">
                <a16:creationId xmlns:a16="http://schemas.microsoft.com/office/drawing/2014/main" id="{5C7C74AA-7485-3A9D-628F-4D986488486F}"/>
              </a:ext>
            </a:extLst>
          </p:cNvPr>
          <p:cNvSpPr txBox="1"/>
          <p:nvPr/>
        </p:nvSpPr>
        <p:spPr>
          <a:xfrm>
            <a:off x="3263153" y="217794"/>
            <a:ext cx="7539318" cy="584775"/>
          </a:xfrm>
          <a:prstGeom prst="rect">
            <a:avLst/>
          </a:prstGeom>
          <a:noFill/>
        </p:spPr>
        <p:txBody>
          <a:bodyPr wrap="square" rtlCol="0">
            <a:spAutoFit/>
          </a:bodyPr>
          <a:lstStyle/>
          <a:p>
            <a:r>
              <a:rPr lang="es-ES" sz="3200" u="sng" dirty="0">
                <a:latin typeface="Kalinga" panose="020B0502040204020203" pitchFamily="34" charset="0"/>
                <a:cs typeface="Kalinga" panose="020B0502040204020203" pitchFamily="34" charset="0"/>
              </a:rPr>
              <a:t>Viudedad: Cargas Familiares y Rentas</a:t>
            </a:r>
          </a:p>
        </p:txBody>
      </p:sp>
      <p:sp>
        <p:nvSpPr>
          <p:cNvPr id="8" name="CuadroTexto 7">
            <a:extLst>
              <a:ext uri="{FF2B5EF4-FFF2-40B4-BE49-F238E27FC236}">
                <a16:creationId xmlns:a16="http://schemas.microsoft.com/office/drawing/2014/main" id="{CF2438C6-81E5-E525-78A4-583237AE7FD4}"/>
              </a:ext>
            </a:extLst>
          </p:cNvPr>
          <p:cNvSpPr txBox="1"/>
          <p:nvPr/>
        </p:nvSpPr>
        <p:spPr>
          <a:xfrm>
            <a:off x="1264024" y="5396316"/>
            <a:ext cx="9852211" cy="646331"/>
          </a:xfrm>
          <a:prstGeom prst="rect">
            <a:avLst/>
          </a:prstGeom>
          <a:noFill/>
          <a:ln w="12700">
            <a:solidFill>
              <a:schemeClr val="tx1"/>
            </a:solidFill>
          </a:ln>
        </p:spPr>
        <p:txBody>
          <a:bodyPr wrap="square" rtlCol="0">
            <a:spAutoFit/>
          </a:bodyPr>
          <a:lstStyle/>
          <a:p>
            <a:pPr algn="just"/>
            <a:r>
              <a:rPr lang="es-ES" dirty="0">
                <a:latin typeface="Kalinga" panose="020B0502040204020203" pitchFamily="34" charset="0"/>
                <a:cs typeface="Kalinga" panose="020B0502040204020203" pitchFamily="34" charset="0"/>
              </a:rPr>
              <a:t>Nota importante: Se mira el dinero ganado durante el año anterior. Si algún ingreso ya no se recibe (por ejemplo, el sueldo de la persona fallecida), ese dinero no se cuenta.</a:t>
            </a:r>
          </a:p>
        </p:txBody>
      </p:sp>
    </p:spTree>
    <p:extLst>
      <p:ext uri="{BB962C8B-B14F-4D97-AF65-F5344CB8AC3E}">
        <p14:creationId xmlns:p14="http://schemas.microsoft.com/office/powerpoint/2010/main" val="424433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44677-4935-54EE-B722-B888B67F2B0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E99CF17-AC20-95AA-6CC8-00A529C4C026}"/>
              </a:ext>
            </a:extLst>
          </p:cNvPr>
          <p:cNvSpPr>
            <a:spLocks noGrp="1"/>
          </p:cNvSpPr>
          <p:nvPr>
            <p:ph type="title"/>
          </p:nvPr>
        </p:nvSpPr>
        <p:spPr>
          <a:xfrm>
            <a:off x="1555464" y="1138518"/>
            <a:ext cx="2346986" cy="779929"/>
          </a:xfrm>
        </p:spPr>
        <p:txBody>
          <a:bodyPr/>
          <a:lstStyle/>
          <a:p>
            <a:pPr algn="ctr"/>
            <a:r>
              <a:rPr lang="es-ES" dirty="0"/>
              <a:t>2026</a:t>
            </a:r>
          </a:p>
        </p:txBody>
      </p:sp>
      <p:graphicFrame>
        <p:nvGraphicFramePr>
          <p:cNvPr id="9" name="Marcador de contenido 8">
            <a:extLst>
              <a:ext uri="{FF2B5EF4-FFF2-40B4-BE49-F238E27FC236}">
                <a16:creationId xmlns:a16="http://schemas.microsoft.com/office/drawing/2014/main" id="{0E098C69-0184-E52F-DBF1-C9CAD92787BE}"/>
              </a:ext>
            </a:extLst>
          </p:cNvPr>
          <p:cNvGraphicFramePr>
            <a:graphicFrameLocks noGrp="1"/>
          </p:cNvGraphicFramePr>
          <p:nvPr>
            <p:ph idx="1"/>
            <p:extLst>
              <p:ext uri="{D42A27DB-BD31-4B8C-83A1-F6EECF244321}">
                <p14:modId xmlns:p14="http://schemas.microsoft.com/office/powerpoint/2010/main" val="2293059835"/>
              </p:ext>
            </p:extLst>
          </p:nvPr>
        </p:nvGraphicFramePr>
        <p:xfrm>
          <a:off x="5180012" y="968188"/>
          <a:ext cx="6172200" cy="5755816"/>
        </p:xfrm>
        <a:graphic>
          <a:graphicData uri="http://schemas.openxmlformats.org/drawingml/2006/table">
            <a:tbl>
              <a:tblPr firstRow="1" firstCol="1" bandRow="1"/>
              <a:tblGrid>
                <a:gridCol w="2753753">
                  <a:extLst>
                    <a:ext uri="{9D8B030D-6E8A-4147-A177-3AD203B41FA5}">
                      <a16:colId xmlns:a16="http://schemas.microsoft.com/office/drawing/2014/main" val="1877470512"/>
                    </a:ext>
                  </a:extLst>
                </a:gridCol>
                <a:gridCol w="3418447">
                  <a:extLst>
                    <a:ext uri="{9D8B030D-6E8A-4147-A177-3AD203B41FA5}">
                      <a16:colId xmlns:a16="http://schemas.microsoft.com/office/drawing/2014/main" val="754667750"/>
                    </a:ext>
                  </a:extLst>
                </a:gridCol>
              </a:tblGrid>
              <a:tr h="204958">
                <a:tc>
                  <a:txBody>
                    <a:bodyPr/>
                    <a:lstStyle/>
                    <a:p>
                      <a:pPr algn="ctr">
                        <a:lnSpc>
                          <a:spcPct val="115000"/>
                        </a:lnSpc>
                        <a:spcAft>
                          <a:spcPts val="800"/>
                        </a:spcAft>
                        <a:buNone/>
                      </a:pPr>
                      <a:r>
                        <a:rPr lang="es-ES" sz="2800" b="1" kern="0" dirty="0">
                          <a:solidFill>
                            <a:srgbClr val="1F1F1F"/>
                          </a:solidFill>
                          <a:effectLst/>
                          <a:latin typeface="Kalinga" panose="020B0502040204020203" pitchFamily="34" charset="0"/>
                          <a:ea typeface="Times New Roman" panose="02020603050405020304" pitchFamily="18" charset="0"/>
                          <a:cs typeface="Kalinga" panose="020B0502040204020203" pitchFamily="34" charset="0"/>
                        </a:rPr>
                        <a:t>Quién cuenta como carga</a:t>
                      </a:r>
                      <a:endParaRPr lang="es-ES" sz="2800" kern="100" dirty="0">
                        <a:effectLst/>
                        <a:latin typeface="Kalinga" panose="020B0502040204020203" pitchFamily="34" charset="0"/>
                        <a:ea typeface="Calibri" panose="020F0502020204030204" pitchFamily="34" charset="0"/>
                        <a:cs typeface="Kalinga" panose="020B0502040204020203" pitchFamily="34" charset="0"/>
                      </a:endParaRPr>
                    </a:p>
                  </a:txBody>
                  <a:tcPr marL="67089" marR="67089" marT="44726" marB="447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s-ES" sz="2800" b="1" kern="0" dirty="0">
                          <a:solidFill>
                            <a:srgbClr val="1F1F1F"/>
                          </a:solidFill>
                          <a:effectLst/>
                          <a:latin typeface="Kalinga" panose="020B0502040204020203" pitchFamily="34" charset="0"/>
                          <a:ea typeface="Times New Roman" panose="02020603050405020304" pitchFamily="18" charset="0"/>
                          <a:cs typeface="Kalinga" panose="020B0502040204020203" pitchFamily="34" charset="0"/>
                        </a:rPr>
                        <a:t>Requisito de dinero</a:t>
                      </a:r>
                      <a:endParaRPr lang="es-ES" sz="2800" kern="100" dirty="0">
                        <a:effectLst/>
                        <a:latin typeface="Kalinga" panose="020B0502040204020203" pitchFamily="34" charset="0"/>
                        <a:ea typeface="Calibri" panose="020F0502020204030204" pitchFamily="34" charset="0"/>
                        <a:cs typeface="Kalinga" panose="020B0502040204020203" pitchFamily="34" charset="0"/>
                      </a:endParaRPr>
                    </a:p>
                  </a:txBody>
                  <a:tcPr marL="67089" marR="67089" marT="44726" marB="447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2286154"/>
                  </a:ext>
                </a:extLst>
              </a:tr>
              <a:tr h="204958">
                <a:tc>
                  <a:txBody>
                    <a:bodyPr/>
                    <a:lstStyle/>
                    <a:p>
                      <a:pPr>
                        <a:lnSpc>
                          <a:spcPct val="115000"/>
                        </a:lnSpc>
                        <a:spcAft>
                          <a:spcPts val="800"/>
                        </a:spcAft>
                        <a:buNone/>
                      </a:pPr>
                      <a:r>
                        <a:rPr lang="es-ES" sz="2800" kern="0" dirty="0">
                          <a:solidFill>
                            <a:srgbClr val="1F1F1F"/>
                          </a:solidFill>
                          <a:effectLst/>
                          <a:latin typeface="Kalinga" panose="020B0502040204020203" pitchFamily="34" charset="0"/>
                          <a:ea typeface="Times New Roman" panose="02020603050405020304" pitchFamily="18" charset="0"/>
                          <a:cs typeface="Kalinga" panose="020B0502040204020203" pitchFamily="34" charset="0"/>
                        </a:rPr>
                        <a:t>Hijos &lt; 26 años</a:t>
                      </a:r>
                      <a:endParaRPr lang="es-ES" sz="2800" kern="100" dirty="0">
                        <a:effectLst/>
                        <a:latin typeface="Kalinga" panose="020B0502040204020203" pitchFamily="34" charset="0"/>
                        <a:ea typeface="Calibri" panose="020F0502020204030204" pitchFamily="34" charset="0"/>
                        <a:cs typeface="Kalinga" panose="020B0502040204020203" pitchFamily="34" charset="0"/>
                      </a:endParaRPr>
                    </a:p>
                  </a:txBody>
                  <a:tcPr marL="67089" marR="67089" marT="44726" marB="447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buNone/>
                      </a:pPr>
                      <a:r>
                        <a:rPr lang="es-ES" sz="2800" kern="0" dirty="0">
                          <a:solidFill>
                            <a:srgbClr val="1F1F1F"/>
                          </a:solidFill>
                          <a:effectLst/>
                          <a:latin typeface="Kalinga" panose="020B0502040204020203" pitchFamily="34" charset="0"/>
                          <a:ea typeface="Times New Roman" panose="02020603050405020304" pitchFamily="18" charset="0"/>
                          <a:cs typeface="Kalinga" panose="020B0502040204020203" pitchFamily="34" charset="0"/>
                        </a:rPr>
                        <a:t>Ingresos de la unidad familiar bajos</a:t>
                      </a:r>
                      <a:endParaRPr lang="es-ES" sz="2800" kern="100" dirty="0">
                        <a:effectLst/>
                        <a:latin typeface="Kalinga" panose="020B0502040204020203" pitchFamily="34" charset="0"/>
                        <a:ea typeface="Calibri" panose="020F0502020204030204" pitchFamily="34" charset="0"/>
                        <a:cs typeface="Kalinga" panose="020B0502040204020203" pitchFamily="34" charset="0"/>
                      </a:endParaRPr>
                    </a:p>
                  </a:txBody>
                  <a:tcPr marL="67089" marR="67089" marT="44726" marB="447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7842348"/>
                  </a:ext>
                </a:extLst>
              </a:tr>
              <a:tr h="204958">
                <a:tc>
                  <a:txBody>
                    <a:bodyPr/>
                    <a:lstStyle/>
                    <a:p>
                      <a:pPr algn="just">
                        <a:lnSpc>
                          <a:spcPct val="115000"/>
                        </a:lnSpc>
                        <a:spcAft>
                          <a:spcPts val="800"/>
                        </a:spcAft>
                        <a:buNone/>
                      </a:pPr>
                      <a:r>
                        <a:rPr lang="es-ES" sz="2800" kern="0" dirty="0">
                          <a:solidFill>
                            <a:srgbClr val="1F1F1F"/>
                          </a:solidFill>
                          <a:effectLst/>
                          <a:latin typeface="Kalinga" panose="020B0502040204020203" pitchFamily="34" charset="0"/>
                          <a:ea typeface="Times New Roman" panose="02020603050405020304" pitchFamily="18" charset="0"/>
                          <a:cs typeface="Kalinga" panose="020B0502040204020203" pitchFamily="34" charset="0"/>
                        </a:rPr>
                        <a:t>Hijos con discapacidad (≥33%)</a:t>
                      </a:r>
                      <a:endParaRPr lang="es-ES" sz="2800" kern="100" dirty="0">
                        <a:effectLst/>
                        <a:latin typeface="Kalinga" panose="020B0502040204020203" pitchFamily="34" charset="0"/>
                        <a:ea typeface="Calibri" panose="020F0502020204030204" pitchFamily="34" charset="0"/>
                        <a:cs typeface="Kalinga" panose="020B0502040204020203" pitchFamily="34" charset="0"/>
                      </a:endParaRPr>
                    </a:p>
                  </a:txBody>
                  <a:tcPr marL="67089" marR="67089" marT="44726" marB="447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buNone/>
                      </a:pPr>
                      <a:r>
                        <a:rPr lang="es-ES" sz="2800" kern="0" dirty="0">
                          <a:solidFill>
                            <a:srgbClr val="1F1F1F"/>
                          </a:solidFill>
                          <a:effectLst/>
                          <a:latin typeface="Kalinga" panose="020B0502040204020203" pitchFamily="34" charset="0"/>
                          <a:ea typeface="Times New Roman" panose="02020603050405020304" pitchFamily="18" charset="0"/>
                          <a:cs typeface="Kalinga" panose="020B0502040204020203" pitchFamily="34" charset="0"/>
                        </a:rPr>
                        <a:t>Ingresos de la unidad familiar bajos</a:t>
                      </a:r>
                      <a:endParaRPr lang="es-ES" sz="2800" kern="100" dirty="0">
                        <a:effectLst/>
                        <a:latin typeface="Kalinga" panose="020B0502040204020203" pitchFamily="34" charset="0"/>
                        <a:ea typeface="Calibri" panose="020F0502020204030204" pitchFamily="34" charset="0"/>
                        <a:cs typeface="Kalinga" panose="020B0502040204020203" pitchFamily="34" charset="0"/>
                      </a:endParaRPr>
                    </a:p>
                  </a:txBody>
                  <a:tcPr marL="67089" marR="67089" marT="44726" marB="447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2761320"/>
                  </a:ext>
                </a:extLst>
              </a:tr>
              <a:tr h="204958">
                <a:tc>
                  <a:txBody>
                    <a:bodyPr/>
                    <a:lstStyle/>
                    <a:p>
                      <a:pPr>
                        <a:lnSpc>
                          <a:spcPct val="115000"/>
                        </a:lnSpc>
                        <a:spcAft>
                          <a:spcPts val="800"/>
                        </a:spcAft>
                        <a:buNone/>
                      </a:pPr>
                      <a:r>
                        <a:rPr lang="es-ES" sz="2800" kern="0" dirty="0">
                          <a:solidFill>
                            <a:srgbClr val="1F1F1F"/>
                          </a:solidFill>
                          <a:effectLst/>
                          <a:latin typeface="Kalinga" panose="020B0502040204020203" pitchFamily="34" charset="0"/>
                          <a:ea typeface="Times New Roman" panose="02020603050405020304" pitchFamily="18" charset="0"/>
                          <a:cs typeface="Kalinga" panose="020B0502040204020203" pitchFamily="34" charset="0"/>
                        </a:rPr>
                        <a:t>Menores acogidos</a:t>
                      </a:r>
                      <a:endParaRPr lang="es-ES" sz="2800" kern="100" dirty="0">
                        <a:effectLst/>
                        <a:latin typeface="Kalinga" panose="020B0502040204020203" pitchFamily="34" charset="0"/>
                        <a:ea typeface="Calibri" panose="020F0502020204030204" pitchFamily="34" charset="0"/>
                        <a:cs typeface="Kalinga" panose="020B0502040204020203" pitchFamily="34" charset="0"/>
                      </a:endParaRPr>
                    </a:p>
                  </a:txBody>
                  <a:tcPr marL="67089" marR="67089" marT="44726" marB="447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buNone/>
                      </a:pPr>
                      <a:r>
                        <a:rPr lang="es-ES" sz="2800" kern="0" dirty="0">
                          <a:solidFill>
                            <a:srgbClr val="1F1F1F"/>
                          </a:solidFill>
                          <a:effectLst/>
                          <a:latin typeface="Kalinga" panose="020B0502040204020203" pitchFamily="34" charset="0"/>
                          <a:ea typeface="Times New Roman" panose="02020603050405020304" pitchFamily="18" charset="0"/>
                          <a:cs typeface="Kalinga" panose="020B0502040204020203" pitchFamily="34" charset="0"/>
                        </a:rPr>
                        <a:t>Ingresos de la unidad familiar bajos</a:t>
                      </a:r>
                      <a:endParaRPr lang="es-ES" sz="2800" kern="100" dirty="0">
                        <a:effectLst/>
                        <a:latin typeface="Kalinga" panose="020B0502040204020203" pitchFamily="34" charset="0"/>
                        <a:ea typeface="Calibri" panose="020F0502020204030204" pitchFamily="34" charset="0"/>
                        <a:cs typeface="Kalinga" panose="020B0502040204020203" pitchFamily="34" charset="0"/>
                      </a:endParaRPr>
                    </a:p>
                  </a:txBody>
                  <a:tcPr marL="67089" marR="67089" marT="44726" marB="447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7127694"/>
                  </a:ext>
                </a:extLst>
              </a:tr>
            </a:tbl>
          </a:graphicData>
        </a:graphic>
      </p:graphicFrame>
      <p:sp>
        <p:nvSpPr>
          <p:cNvPr id="4" name="Marcador de texto 3">
            <a:extLst>
              <a:ext uri="{FF2B5EF4-FFF2-40B4-BE49-F238E27FC236}">
                <a16:creationId xmlns:a16="http://schemas.microsoft.com/office/drawing/2014/main" id="{DC35DB72-867F-3B2A-440A-D0CE9968EF0C}"/>
              </a:ext>
            </a:extLst>
          </p:cNvPr>
          <p:cNvSpPr>
            <a:spLocks noGrp="1"/>
          </p:cNvSpPr>
          <p:nvPr>
            <p:ph type="body" sz="half" idx="2"/>
          </p:nvPr>
        </p:nvSpPr>
        <p:spPr/>
        <p:txBody>
          <a:bodyPr/>
          <a:lstStyle/>
          <a:p>
            <a:pPr algn="ctr"/>
            <a:endParaRPr lang="es-ES" sz="2800" dirty="0">
              <a:latin typeface="Kalinga" panose="020B0502040204020203" pitchFamily="34" charset="0"/>
              <a:cs typeface="Kalinga" panose="020B0502040204020203" pitchFamily="34" charset="0"/>
            </a:endParaRPr>
          </a:p>
          <a:p>
            <a:pPr algn="ctr">
              <a:lnSpc>
                <a:spcPct val="150000"/>
              </a:lnSpc>
            </a:pPr>
            <a:r>
              <a:rPr lang="es-ES" sz="2800" b="1" dirty="0">
                <a:latin typeface="Kalinga" panose="020B0502040204020203" pitchFamily="34" charset="0"/>
                <a:cs typeface="Kalinga" panose="020B0502040204020203" pitchFamily="34" charset="0"/>
              </a:rPr>
              <a:t>¿Qué son las cargas familiares?</a:t>
            </a:r>
          </a:p>
          <a:p>
            <a:pPr algn="ctr"/>
            <a:endParaRPr lang="es-ES" sz="2800" b="1" dirty="0">
              <a:latin typeface="Kalinga" panose="020B0502040204020203" pitchFamily="34" charset="0"/>
              <a:cs typeface="Kalinga" panose="020B0502040204020203" pitchFamily="34" charset="0"/>
            </a:endParaRPr>
          </a:p>
        </p:txBody>
      </p:sp>
      <p:pic>
        <p:nvPicPr>
          <p:cNvPr id="5" name="Imagen 4">
            <a:extLst>
              <a:ext uri="{FF2B5EF4-FFF2-40B4-BE49-F238E27FC236}">
                <a16:creationId xmlns:a16="http://schemas.microsoft.com/office/drawing/2014/main" id="{292CDE92-A250-5ECD-88E0-DFE60FB5284A}"/>
              </a:ext>
            </a:extLst>
          </p:cNvPr>
          <p:cNvPicPr>
            <a:picLocks noChangeAspect="1"/>
          </p:cNvPicPr>
          <p:nvPr/>
        </p:nvPicPr>
        <p:blipFill>
          <a:blip r:embed="rId2"/>
          <a:stretch>
            <a:fillRect/>
          </a:stretch>
        </p:blipFill>
        <p:spPr>
          <a:xfrm>
            <a:off x="443667" y="217794"/>
            <a:ext cx="1981372" cy="1097375"/>
          </a:xfrm>
          <a:prstGeom prst="rect">
            <a:avLst/>
          </a:prstGeom>
        </p:spPr>
      </p:pic>
      <p:sp>
        <p:nvSpPr>
          <p:cNvPr id="6" name="CuadroTexto 5">
            <a:extLst>
              <a:ext uri="{FF2B5EF4-FFF2-40B4-BE49-F238E27FC236}">
                <a16:creationId xmlns:a16="http://schemas.microsoft.com/office/drawing/2014/main" id="{76C84AF6-3DF8-C36F-6566-0E7FCB44DED0}"/>
              </a:ext>
            </a:extLst>
          </p:cNvPr>
          <p:cNvSpPr txBox="1"/>
          <p:nvPr/>
        </p:nvSpPr>
        <p:spPr>
          <a:xfrm>
            <a:off x="443667" y="6250584"/>
            <a:ext cx="2734235" cy="246221"/>
          </a:xfrm>
          <a:prstGeom prst="rect">
            <a:avLst/>
          </a:prstGeom>
          <a:noFill/>
        </p:spPr>
        <p:txBody>
          <a:bodyPr wrap="square" rtlCol="0">
            <a:spAutoFit/>
          </a:bodyPr>
          <a:lstStyle/>
          <a:p>
            <a:r>
              <a:rPr lang="es-ES" sz="1000" dirty="0"/>
              <a:t>Publicado en el BOE el 24 de diciembre 2025</a:t>
            </a:r>
          </a:p>
        </p:txBody>
      </p:sp>
      <p:sp>
        <p:nvSpPr>
          <p:cNvPr id="7" name="CuadroTexto 6">
            <a:extLst>
              <a:ext uri="{FF2B5EF4-FFF2-40B4-BE49-F238E27FC236}">
                <a16:creationId xmlns:a16="http://schemas.microsoft.com/office/drawing/2014/main" id="{630583BB-B7FE-F6F6-5BAD-86567B5D4C02}"/>
              </a:ext>
            </a:extLst>
          </p:cNvPr>
          <p:cNvSpPr txBox="1"/>
          <p:nvPr/>
        </p:nvSpPr>
        <p:spPr>
          <a:xfrm>
            <a:off x="3263153" y="217794"/>
            <a:ext cx="7700682" cy="584775"/>
          </a:xfrm>
          <a:prstGeom prst="rect">
            <a:avLst/>
          </a:prstGeom>
          <a:noFill/>
        </p:spPr>
        <p:txBody>
          <a:bodyPr wrap="square" rtlCol="0">
            <a:spAutoFit/>
          </a:bodyPr>
          <a:lstStyle/>
          <a:p>
            <a:r>
              <a:rPr lang="es-ES" sz="3200" u="sng" dirty="0">
                <a:latin typeface="Kalinga" panose="020B0502040204020203" pitchFamily="34" charset="0"/>
                <a:cs typeface="Kalinga" panose="020B0502040204020203" pitchFamily="34" charset="0"/>
              </a:rPr>
              <a:t>Viudedad: Cargas Familiares y Rentas</a:t>
            </a:r>
          </a:p>
        </p:txBody>
      </p:sp>
      <p:pic>
        <p:nvPicPr>
          <p:cNvPr id="16" name="Imagen 15">
            <a:extLst>
              <a:ext uri="{FF2B5EF4-FFF2-40B4-BE49-F238E27FC236}">
                <a16:creationId xmlns:a16="http://schemas.microsoft.com/office/drawing/2014/main" id="{2554D2AE-BEB4-AF06-843F-82F7CC162030}"/>
              </a:ext>
            </a:extLst>
          </p:cNvPr>
          <p:cNvPicPr>
            <a:picLocks noChangeAspect="1"/>
          </p:cNvPicPr>
          <p:nvPr/>
        </p:nvPicPr>
        <p:blipFill>
          <a:blip r:embed="rId3"/>
          <a:stretch>
            <a:fillRect/>
          </a:stretch>
        </p:blipFill>
        <p:spPr>
          <a:xfrm>
            <a:off x="2289105" y="4365812"/>
            <a:ext cx="928914" cy="914400"/>
          </a:xfrm>
          <a:prstGeom prst="rect">
            <a:avLst/>
          </a:prstGeom>
        </p:spPr>
      </p:pic>
    </p:spTree>
    <p:extLst>
      <p:ext uri="{BB962C8B-B14F-4D97-AF65-F5344CB8AC3E}">
        <p14:creationId xmlns:p14="http://schemas.microsoft.com/office/powerpoint/2010/main" val="100266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DBD12-645D-AE0E-2AA1-7CE7AFEE4F35}"/>
              </a:ext>
            </a:extLst>
          </p:cNvPr>
          <p:cNvSpPr>
            <a:spLocks noGrp="1"/>
          </p:cNvSpPr>
          <p:nvPr>
            <p:ph type="title"/>
          </p:nvPr>
        </p:nvSpPr>
        <p:spPr/>
        <p:txBody>
          <a:bodyPr/>
          <a:lstStyle/>
          <a:p>
            <a:pPr algn="ctr"/>
            <a:r>
              <a:rPr lang="es-ES" dirty="0"/>
              <a:t>ERRETIROA 65 URTEREKIN </a:t>
            </a:r>
            <a:br>
              <a:rPr lang="es-ES" dirty="0"/>
            </a:br>
            <a:r>
              <a:rPr lang="es-ES" dirty="0"/>
              <a:t>JUBILACION CON 65 AÑOS</a:t>
            </a:r>
          </a:p>
        </p:txBody>
      </p:sp>
      <p:pic>
        <p:nvPicPr>
          <p:cNvPr id="3" name="Imagen 2">
            <a:extLst>
              <a:ext uri="{FF2B5EF4-FFF2-40B4-BE49-F238E27FC236}">
                <a16:creationId xmlns:a16="http://schemas.microsoft.com/office/drawing/2014/main" id="{2D5ACBA4-9F04-A5B9-832F-87943322E347}"/>
              </a:ext>
            </a:extLst>
          </p:cNvPr>
          <p:cNvPicPr>
            <a:picLocks noChangeAspect="1"/>
          </p:cNvPicPr>
          <p:nvPr/>
        </p:nvPicPr>
        <p:blipFill>
          <a:blip r:embed="rId2"/>
          <a:stretch>
            <a:fillRect/>
          </a:stretch>
        </p:blipFill>
        <p:spPr>
          <a:xfrm>
            <a:off x="713791" y="176784"/>
            <a:ext cx="1981199" cy="1100193"/>
          </a:xfrm>
          <a:prstGeom prst="rect">
            <a:avLst/>
          </a:prstGeom>
        </p:spPr>
      </p:pic>
      <p:graphicFrame>
        <p:nvGraphicFramePr>
          <p:cNvPr id="6" name="Gráfico 5">
            <a:extLst>
              <a:ext uri="{FF2B5EF4-FFF2-40B4-BE49-F238E27FC236}">
                <a16:creationId xmlns:a16="http://schemas.microsoft.com/office/drawing/2014/main" id="{851725A9-72BC-F97B-A980-6B1492CE180D}"/>
              </a:ext>
            </a:extLst>
          </p:cNvPr>
          <p:cNvGraphicFramePr/>
          <p:nvPr>
            <p:extLst>
              <p:ext uri="{D42A27DB-BD31-4B8C-83A1-F6EECF244321}">
                <p14:modId xmlns:p14="http://schemas.microsoft.com/office/powerpoint/2010/main" val="2309616138"/>
              </p:ext>
            </p:extLst>
          </p:nvPr>
        </p:nvGraphicFramePr>
        <p:xfrm>
          <a:off x="2209281" y="365125"/>
          <a:ext cx="8278328" cy="5951698"/>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9706CC85-BDDE-0F71-F44A-B287E7630B57}"/>
              </a:ext>
            </a:extLst>
          </p:cNvPr>
          <p:cNvSpPr txBox="1"/>
          <p:nvPr/>
        </p:nvSpPr>
        <p:spPr>
          <a:xfrm>
            <a:off x="289249" y="6382139"/>
            <a:ext cx="1716833" cy="215444"/>
          </a:xfrm>
          <a:prstGeom prst="rect">
            <a:avLst/>
          </a:prstGeom>
          <a:noFill/>
        </p:spPr>
        <p:txBody>
          <a:bodyPr wrap="square" rtlCol="0">
            <a:spAutoFit/>
          </a:bodyPr>
          <a:lstStyle/>
          <a:p>
            <a:r>
              <a:rPr lang="es-ES" sz="800" dirty="0">
                <a:latin typeface="Kalinga" panose="020B0502040204020203" pitchFamily="34" charset="0"/>
                <a:cs typeface="Kalinga" panose="020B0502040204020203" pitchFamily="34" charset="0"/>
              </a:rPr>
              <a:t>Fuente Seguridad Social</a:t>
            </a:r>
          </a:p>
        </p:txBody>
      </p:sp>
    </p:spTree>
    <p:extLst>
      <p:ext uri="{BB962C8B-B14F-4D97-AF65-F5344CB8AC3E}">
        <p14:creationId xmlns:p14="http://schemas.microsoft.com/office/powerpoint/2010/main" val="387454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28FA5-9E16-E7FA-1CC0-8C887696265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4B78F7B-B588-916E-F3BA-C6A96F940781}"/>
              </a:ext>
            </a:extLst>
          </p:cNvPr>
          <p:cNvSpPr>
            <a:spLocks noGrp="1"/>
          </p:cNvSpPr>
          <p:nvPr>
            <p:ph type="title"/>
          </p:nvPr>
        </p:nvSpPr>
        <p:spPr>
          <a:xfrm>
            <a:off x="838200" y="260417"/>
            <a:ext cx="10515600" cy="1325563"/>
          </a:xfrm>
        </p:spPr>
        <p:txBody>
          <a:bodyPr>
            <a:normAutofit/>
          </a:bodyPr>
          <a:lstStyle/>
          <a:p>
            <a:pPr algn="ctr"/>
            <a:r>
              <a:rPr lang="es-ES" sz="4000" dirty="0">
                <a:latin typeface="Kalinga" panose="020B0502040204020203" pitchFamily="34" charset="0"/>
                <a:cs typeface="Kalinga" panose="020B0502040204020203" pitchFamily="34" charset="0"/>
              </a:rPr>
              <a:t>65 </a:t>
            </a:r>
            <a:r>
              <a:rPr lang="es-ES" sz="4000" dirty="0" err="1">
                <a:latin typeface="Kalinga" panose="020B0502040204020203" pitchFamily="34" charset="0"/>
                <a:cs typeface="Kalinga" panose="020B0502040204020203" pitchFamily="34" charset="0"/>
              </a:rPr>
              <a:t>urtetik</a:t>
            </a:r>
            <a:r>
              <a:rPr lang="es-ES" sz="4000" dirty="0">
                <a:latin typeface="Kalinga" panose="020B0502040204020203" pitchFamily="34" charset="0"/>
                <a:cs typeface="Kalinga" panose="020B0502040204020203" pitchFamily="34" charset="0"/>
              </a:rPr>
              <a:t> </a:t>
            </a:r>
            <a:r>
              <a:rPr lang="es-ES" sz="4000" dirty="0" err="1">
                <a:latin typeface="Kalinga" panose="020B0502040204020203" pitchFamily="34" charset="0"/>
                <a:cs typeface="Kalinga" panose="020B0502040204020203" pitchFamily="34" charset="0"/>
              </a:rPr>
              <a:t>beherako</a:t>
            </a:r>
            <a:r>
              <a:rPr lang="es-ES" sz="4000" dirty="0">
                <a:latin typeface="Kalinga" panose="020B0502040204020203" pitchFamily="34" charset="0"/>
                <a:cs typeface="Kalinga" panose="020B0502040204020203" pitchFamily="34" charset="0"/>
              </a:rPr>
              <a:t> </a:t>
            </a:r>
            <a:r>
              <a:rPr lang="es-ES" sz="4000" dirty="0" err="1">
                <a:latin typeface="Kalinga" panose="020B0502040204020203" pitchFamily="34" charset="0"/>
                <a:cs typeface="Kalinga" panose="020B0502040204020203" pitchFamily="34" charset="0"/>
              </a:rPr>
              <a:t>Erretiroa</a:t>
            </a:r>
            <a:br>
              <a:rPr lang="es-ES" sz="4000" dirty="0">
                <a:latin typeface="Kalinga" panose="020B0502040204020203" pitchFamily="34" charset="0"/>
                <a:cs typeface="Kalinga" panose="020B0502040204020203" pitchFamily="34" charset="0"/>
              </a:rPr>
            </a:br>
            <a:r>
              <a:rPr lang="es-ES" sz="4000" dirty="0">
                <a:latin typeface="Kalinga" panose="020B0502040204020203" pitchFamily="34" charset="0"/>
                <a:cs typeface="Kalinga" panose="020B0502040204020203" pitchFamily="34" charset="0"/>
              </a:rPr>
              <a:t>Jubilación menor de 65 años</a:t>
            </a:r>
          </a:p>
        </p:txBody>
      </p:sp>
      <p:pic>
        <p:nvPicPr>
          <p:cNvPr id="3" name="Imagen 2">
            <a:extLst>
              <a:ext uri="{FF2B5EF4-FFF2-40B4-BE49-F238E27FC236}">
                <a16:creationId xmlns:a16="http://schemas.microsoft.com/office/drawing/2014/main" id="{502032EF-1B3A-BF51-4BA6-5619FB882A2F}"/>
              </a:ext>
            </a:extLst>
          </p:cNvPr>
          <p:cNvPicPr>
            <a:picLocks noChangeAspect="1"/>
          </p:cNvPicPr>
          <p:nvPr/>
        </p:nvPicPr>
        <p:blipFill>
          <a:blip r:embed="rId2"/>
          <a:stretch>
            <a:fillRect/>
          </a:stretch>
        </p:blipFill>
        <p:spPr>
          <a:xfrm>
            <a:off x="713791" y="176784"/>
            <a:ext cx="1981199" cy="1100193"/>
          </a:xfrm>
          <a:prstGeom prst="rect">
            <a:avLst/>
          </a:prstGeom>
        </p:spPr>
      </p:pic>
      <p:graphicFrame>
        <p:nvGraphicFramePr>
          <p:cNvPr id="6" name="Gráfico 5">
            <a:extLst>
              <a:ext uri="{FF2B5EF4-FFF2-40B4-BE49-F238E27FC236}">
                <a16:creationId xmlns:a16="http://schemas.microsoft.com/office/drawing/2014/main" id="{D4FA90C8-3CA8-5687-2438-86AF5181D652}"/>
              </a:ext>
            </a:extLst>
          </p:cNvPr>
          <p:cNvGraphicFramePr/>
          <p:nvPr>
            <p:extLst>
              <p:ext uri="{D42A27DB-BD31-4B8C-83A1-F6EECF244321}">
                <p14:modId xmlns:p14="http://schemas.microsoft.com/office/powerpoint/2010/main" val="1506410775"/>
              </p:ext>
            </p:extLst>
          </p:nvPr>
        </p:nvGraphicFramePr>
        <p:xfrm>
          <a:off x="1642188" y="1585980"/>
          <a:ext cx="9032032" cy="4796159"/>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AEA2ECB3-5F64-E30E-8B29-A97922663A55}"/>
              </a:ext>
            </a:extLst>
          </p:cNvPr>
          <p:cNvSpPr txBox="1"/>
          <p:nvPr/>
        </p:nvSpPr>
        <p:spPr>
          <a:xfrm>
            <a:off x="289249" y="6382139"/>
            <a:ext cx="1716833" cy="215444"/>
          </a:xfrm>
          <a:prstGeom prst="rect">
            <a:avLst/>
          </a:prstGeom>
          <a:noFill/>
        </p:spPr>
        <p:txBody>
          <a:bodyPr wrap="square" rtlCol="0">
            <a:spAutoFit/>
          </a:bodyPr>
          <a:lstStyle/>
          <a:p>
            <a:r>
              <a:rPr lang="es-ES" sz="800" dirty="0">
                <a:latin typeface="Kalinga" panose="020B0502040204020203" pitchFamily="34" charset="0"/>
                <a:cs typeface="Kalinga" panose="020B0502040204020203" pitchFamily="34" charset="0"/>
              </a:rPr>
              <a:t>Fuente Seguridad Social</a:t>
            </a:r>
          </a:p>
        </p:txBody>
      </p:sp>
    </p:spTree>
    <p:extLst>
      <p:ext uri="{BB962C8B-B14F-4D97-AF65-F5344CB8AC3E}">
        <p14:creationId xmlns:p14="http://schemas.microsoft.com/office/powerpoint/2010/main" val="138366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8EAE8-EDC0-58B0-096C-3B7C8A1D54D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BD49355-1BC5-E79B-D2C3-6CF184EFE789}"/>
              </a:ext>
            </a:extLst>
          </p:cNvPr>
          <p:cNvSpPr>
            <a:spLocks noGrp="1"/>
          </p:cNvSpPr>
          <p:nvPr>
            <p:ph type="title"/>
          </p:nvPr>
        </p:nvSpPr>
        <p:spPr>
          <a:xfrm>
            <a:off x="2118048" y="260418"/>
            <a:ext cx="9235751" cy="1185828"/>
          </a:xfrm>
        </p:spPr>
        <p:txBody>
          <a:bodyPr>
            <a:normAutofit/>
          </a:bodyPr>
          <a:lstStyle/>
          <a:p>
            <a:pPr algn="ctr"/>
            <a:r>
              <a:rPr lang="es-ES" sz="2400" b="1" dirty="0">
                <a:latin typeface="Kalinga" panose="020B0502040204020203" pitchFamily="34" charset="0"/>
                <a:cs typeface="Kalinga" panose="020B0502040204020203" pitchFamily="34" charset="0"/>
              </a:rPr>
              <a:t>65 </a:t>
            </a:r>
            <a:r>
              <a:rPr lang="es-ES" sz="2400" b="1" dirty="0" err="1">
                <a:latin typeface="Kalinga" panose="020B0502040204020203" pitchFamily="34" charset="0"/>
                <a:cs typeface="Kalinga" panose="020B0502040204020203" pitchFamily="34" charset="0"/>
              </a:rPr>
              <a:t>urterekin</a:t>
            </a:r>
            <a:r>
              <a:rPr lang="es-ES" sz="2400" b="1" dirty="0">
                <a:latin typeface="Kalinga" panose="020B0502040204020203" pitchFamily="34" charset="0"/>
                <a:cs typeface="Kalinga" panose="020B0502040204020203" pitchFamily="34" charset="0"/>
              </a:rPr>
              <a:t> </a:t>
            </a:r>
            <a:r>
              <a:rPr lang="es-ES" sz="2400" b="1" dirty="0" err="1">
                <a:latin typeface="Kalinga" panose="020B0502040204020203" pitchFamily="34" charset="0"/>
                <a:cs typeface="Kalinga" panose="020B0502040204020203" pitchFamily="34" charset="0"/>
              </a:rPr>
              <a:t>erretiratzea</a:t>
            </a:r>
            <a:r>
              <a:rPr lang="es-ES" sz="2400" b="1" dirty="0">
                <a:latin typeface="Kalinga" panose="020B0502040204020203" pitchFamily="34" charset="0"/>
                <a:cs typeface="Kalinga" panose="020B0502040204020203" pitchFamily="34" charset="0"/>
              </a:rPr>
              <a:t> </a:t>
            </a:r>
            <a:r>
              <a:rPr lang="es-ES" sz="2400" b="1" dirty="0" err="1">
                <a:latin typeface="Kalinga" panose="020B0502040204020203" pitchFamily="34" charset="0"/>
                <a:cs typeface="Kalinga" panose="020B0502040204020203" pitchFamily="34" charset="0"/>
              </a:rPr>
              <a:t>Ezintasun</a:t>
            </a:r>
            <a:r>
              <a:rPr lang="es-ES" sz="2400" b="1" dirty="0">
                <a:latin typeface="Kalinga" panose="020B0502040204020203" pitchFamily="34" charset="0"/>
                <a:cs typeface="Kalinga" panose="020B0502040204020203" pitchFamily="34" charset="0"/>
              </a:rPr>
              <a:t> </a:t>
            </a:r>
            <a:r>
              <a:rPr lang="es-ES" sz="2400" b="1" dirty="0" err="1">
                <a:latin typeface="Kalinga" panose="020B0502040204020203" pitchFamily="34" charset="0"/>
                <a:cs typeface="Kalinga" panose="020B0502040204020203" pitchFamily="34" charset="0"/>
              </a:rPr>
              <a:t>Handitik</a:t>
            </a:r>
            <a:r>
              <a:rPr lang="es-ES" sz="2400" b="1" dirty="0">
                <a:latin typeface="Kalinga" panose="020B0502040204020203" pitchFamily="34" charset="0"/>
                <a:cs typeface="Kalinga" panose="020B0502040204020203" pitchFamily="34" charset="0"/>
              </a:rPr>
              <a:t> </a:t>
            </a:r>
            <a:r>
              <a:rPr lang="es-ES" sz="2400" b="1" dirty="0" err="1">
                <a:latin typeface="Kalinga" panose="020B0502040204020203" pitchFamily="34" charset="0"/>
                <a:cs typeface="Kalinga" panose="020B0502040204020203" pitchFamily="34" charset="0"/>
              </a:rPr>
              <a:t>datozenak</a:t>
            </a:r>
            <a:br>
              <a:rPr lang="es-ES" sz="4000" b="1" dirty="0">
                <a:latin typeface="Kalinga" panose="020B0502040204020203" pitchFamily="34" charset="0"/>
                <a:cs typeface="Kalinga" panose="020B0502040204020203" pitchFamily="34" charset="0"/>
              </a:rPr>
            </a:br>
            <a:r>
              <a:rPr lang="es-ES" sz="2400" b="1" dirty="0">
                <a:latin typeface="Kalinga" panose="020B0502040204020203" pitchFamily="34" charset="0"/>
                <a:cs typeface="Kalinga" panose="020B0502040204020203" pitchFamily="34" charset="0"/>
              </a:rPr>
              <a:t>Jubilación con 65 años Procedentes de Gran Incapacidad</a:t>
            </a:r>
          </a:p>
        </p:txBody>
      </p:sp>
      <p:pic>
        <p:nvPicPr>
          <p:cNvPr id="3" name="Imagen 2">
            <a:extLst>
              <a:ext uri="{FF2B5EF4-FFF2-40B4-BE49-F238E27FC236}">
                <a16:creationId xmlns:a16="http://schemas.microsoft.com/office/drawing/2014/main" id="{D92727EF-AD9B-8BD6-45E4-AF97D244B3F0}"/>
              </a:ext>
            </a:extLst>
          </p:cNvPr>
          <p:cNvPicPr>
            <a:picLocks noChangeAspect="1"/>
          </p:cNvPicPr>
          <p:nvPr/>
        </p:nvPicPr>
        <p:blipFill>
          <a:blip r:embed="rId2"/>
          <a:stretch>
            <a:fillRect/>
          </a:stretch>
        </p:blipFill>
        <p:spPr>
          <a:xfrm>
            <a:off x="151392" y="148793"/>
            <a:ext cx="2088699" cy="998872"/>
          </a:xfrm>
          <a:prstGeom prst="rect">
            <a:avLst/>
          </a:prstGeom>
        </p:spPr>
      </p:pic>
      <p:graphicFrame>
        <p:nvGraphicFramePr>
          <p:cNvPr id="6" name="Gráfico 5">
            <a:extLst>
              <a:ext uri="{FF2B5EF4-FFF2-40B4-BE49-F238E27FC236}">
                <a16:creationId xmlns:a16="http://schemas.microsoft.com/office/drawing/2014/main" id="{828CD158-C50E-0F98-9122-D30ECC52B846}"/>
              </a:ext>
            </a:extLst>
          </p:cNvPr>
          <p:cNvGraphicFramePr/>
          <p:nvPr>
            <p:extLst>
              <p:ext uri="{D42A27DB-BD31-4B8C-83A1-F6EECF244321}">
                <p14:modId xmlns:p14="http://schemas.microsoft.com/office/powerpoint/2010/main" val="2992028422"/>
              </p:ext>
            </p:extLst>
          </p:nvPr>
        </p:nvGraphicFramePr>
        <p:xfrm>
          <a:off x="1782147" y="1366822"/>
          <a:ext cx="9032032" cy="4796159"/>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8B8727C5-CC0D-0362-0BB7-5171DBF7BC20}"/>
              </a:ext>
            </a:extLst>
          </p:cNvPr>
          <p:cNvSpPr txBox="1"/>
          <p:nvPr/>
        </p:nvSpPr>
        <p:spPr>
          <a:xfrm>
            <a:off x="289249" y="6382139"/>
            <a:ext cx="1716833" cy="215444"/>
          </a:xfrm>
          <a:prstGeom prst="rect">
            <a:avLst/>
          </a:prstGeom>
          <a:noFill/>
        </p:spPr>
        <p:txBody>
          <a:bodyPr wrap="square" rtlCol="0">
            <a:spAutoFit/>
          </a:bodyPr>
          <a:lstStyle/>
          <a:p>
            <a:r>
              <a:rPr lang="es-ES" sz="800" dirty="0">
                <a:latin typeface="Kalinga" panose="020B0502040204020203" pitchFamily="34" charset="0"/>
                <a:cs typeface="Kalinga" panose="020B0502040204020203" pitchFamily="34" charset="0"/>
              </a:rPr>
              <a:t>Fuente Seguridad Social</a:t>
            </a:r>
          </a:p>
        </p:txBody>
      </p:sp>
    </p:spTree>
    <p:extLst>
      <p:ext uri="{BB962C8B-B14F-4D97-AF65-F5344CB8AC3E}">
        <p14:creationId xmlns:p14="http://schemas.microsoft.com/office/powerpoint/2010/main" val="51529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4E307-DFA8-4504-E3F6-8671BA322E3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A6CD143-DFB3-4625-1D14-E392FFAD182E}"/>
              </a:ext>
            </a:extLst>
          </p:cNvPr>
          <p:cNvSpPr>
            <a:spLocks noGrp="1"/>
          </p:cNvSpPr>
          <p:nvPr>
            <p:ph type="title"/>
          </p:nvPr>
        </p:nvSpPr>
        <p:spPr>
          <a:xfrm>
            <a:off x="2118048" y="260418"/>
            <a:ext cx="9235751" cy="1185828"/>
          </a:xfrm>
        </p:spPr>
        <p:txBody>
          <a:bodyPr>
            <a:normAutofit/>
          </a:bodyPr>
          <a:lstStyle/>
          <a:p>
            <a:pPr algn="ctr"/>
            <a:r>
              <a:rPr lang="es-ES" sz="2800" b="1" dirty="0" err="1">
                <a:latin typeface="Kalinga" panose="020B0502040204020203" pitchFamily="34" charset="0"/>
                <a:cs typeface="Kalinga" panose="020B0502040204020203" pitchFamily="34" charset="0"/>
              </a:rPr>
              <a:t>Gutxieneko</a:t>
            </a:r>
            <a:r>
              <a:rPr lang="es-ES" sz="2800" b="1" dirty="0">
                <a:latin typeface="Kalinga" panose="020B0502040204020203" pitchFamily="34" charset="0"/>
                <a:cs typeface="Kalinga" panose="020B0502040204020203" pitchFamily="34" charset="0"/>
              </a:rPr>
              <a:t> </a:t>
            </a:r>
            <a:r>
              <a:rPr lang="es-ES" sz="2800" b="1" dirty="0" err="1">
                <a:latin typeface="Kalinga" panose="020B0502040204020203" pitchFamily="34" charset="0"/>
                <a:cs typeface="Kalinga" panose="020B0502040204020203" pitchFamily="34" charset="0"/>
              </a:rPr>
              <a:t>pentsiorako</a:t>
            </a:r>
            <a:r>
              <a:rPr lang="es-ES" sz="2800" b="1" dirty="0">
                <a:latin typeface="Kalinga" panose="020B0502040204020203" pitchFamily="34" charset="0"/>
                <a:cs typeface="Kalinga" panose="020B0502040204020203" pitchFamily="34" charset="0"/>
              </a:rPr>
              <a:t> </a:t>
            </a:r>
            <a:r>
              <a:rPr lang="es-ES" sz="2800" b="1" dirty="0" err="1">
                <a:latin typeface="Kalinga" panose="020B0502040204020203" pitchFamily="34" charset="0"/>
                <a:cs typeface="Kalinga" panose="020B0502040204020203" pitchFamily="34" charset="0"/>
              </a:rPr>
              <a:t>diru-sarreren</a:t>
            </a:r>
            <a:r>
              <a:rPr lang="es-ES" sz="2800" b="1" dirty="0">
                <a:latin typeface="Kalinga" panose="020B0502040204020203" pitchFamily="34" charset="0"/>
                <a:cs typeface="Kalinga" panose="020B0502040204020203" pitchFamily="34" charset="0"/>
              </a:rPr>
              <a:t> muga</a:t>
            </a:r>
            <a:br>
              <a:rPr lang="es-ES" sz="2800" b="1" dirty="0">
                <a:latin typeface="Kalinga" panose="020B0502040204020203" pitchFamily="34" charset="0"/>
                <a:cs typeface="Kalinga" panose="020B0502040204020203" pitchFamily="34" charset="0"/>
              </a:rPr>
            </a:br>
            <a:r>
              <a:rPr lang="es-ES" sz="2800" b="1" dirty="0">
                <a:latin typeface="Kalinga" panose="020B0502040204020203" pitchFamily="34" charset="0"/>
                <a:cs typeface="Kalinga" panose="020B0502040204020203" pitchFamily="34" charset="0"/>
              </a:rPr>
              <a:t>Límite de ingresos para pensión mínima</a:t>
            </a:r>
          </a:p>
        </p:txBody>
      </p:sp>
      <p:pic>
        <p:nvPicPr>
          <p:cNvPr id="3" name="Imagen 2">
            <a:extLst>
              <a:ext uri="{FF2B5EF4-FFF2-40B4-BE49-F238E27FC236}">
                <a16:creationId xmlns:a16="http://schemas.microsoft.com/office/drawing/2014/main" id="{1A1C8305-79CA-A751-0ADB-D417CD2A0DB9}"/>
              </a:ext>
            </a:extLst>
          </p:cNvPr>
          <p:cNvPicPr>
            <a:picLocks noChangeAspect="1"/>
          </p:cNvPicPr>
          <p:nvPr/>
        </p:nvPicPr>
        <p:blipFill>
          <a:blip r:embed="rId2"/>
          <a:stretch>
            <a:fillRect/>
          </a:stretch>
        </p:blipFill>
        <p:spPr>
          <a:xfrm>
            <a:off x="251926" y="353896"/>
            <a:ext cx="2088699" cy="998872"/>
          </a:xfrm>
          <a:prstGeom prst="rect">
            <a:avLst/>
          </a:prstGeom>
        </p:spPr>
      </p:pic>
      <p:graphicFrame>
        <p:nvGraphicFramePr>
          <p:cNvPr id="6" name="Gráfico 5">
            <a:extLst>
              <a:ext uri="{FF2B5EF4-FFF2-40B4-BE49-F238E27FC236}">
                <a16:creationId xmlns:a16="http://schemas.microsoft.com/office/drawing/2014/main" id="{DDF7F87A-72CC-FB2D-5F9A-673CBE3B573D}"/>
              </a:ext>
            </a:extLst>
          </p:cNvPr>
          <p:cNvGraphicFramePr/>
          <p:nvPr>
            <p:extLst>
              <p:ext uri="{D42A27DB-BD31-4B8C-83A1-F6EECF244321}">
                <p14:modId xmlns:p14="http://schemas.microsoft.com/office/powerpoint/2010/main" val="802343969"/>
              </p:ext>
            </p:extLst>
          </p:nvPr>
        </p:nvGraphicFramePr>
        <p:xfrm>
          <a:off x="1782147" y="1366822"/>
          <a:ext cx="9032032" cy="4796159"/>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0C9526E1-FE48-0DD9-2B22-4890006D1EDA}"/>
              </a:ext>
            </a:extLst>
          </p:cNvPr>
          <p:cNvSpPr txBox="1"/>
          <p:nvPr/>
        </p:nvSpPr>
        <p:spPr>
          <a:xfrm>
            <a:off x="289249" y="6382139"/>
            <a:ext cx="1716833" cy="215444"/>
          </a:xfrm>
          <a:prstGeom prst="rect">
            <a:avLst/>
          </a:prstGeom>
          <a:noFill/>
        </p:spPr>
        <p:txBody>
          <a:bodyPr wrap="square" rtlCol="0">
            <a:spAutoFit/>
          </a:bodyPr>
          <a:lstStyle/>
          <a:p>
            <a:r>
              <a:rPr lang="es-ES" sz="800" dirty="0">
                <a:latin typeface="Kalinga" panose="020B0502040204020203" pitchFamily="34" charset="0"/>
                <a:cs typeface="Kalinga" panose="020B0502040204020203" pitchFamily="34" charset="0"/>
              </a:rPr>
              <a:t>Fuente Seguridad Social</a:t>
            </a:r>
          </a:p>
        </p:txBody>
      </p:sp>
      <p:sp>
        <p:nvSpPr>
          <p:cNvPr id="4" name="CuadroTexto 3">
            <a:extLst>
              <a:ext uri="{FF2B5EF4-FFF2-40B4-BE49-F238E27FC236}">
                <a16:creationId xmlns:a16="http://schemas.microsoft.com/office/drawing/2014/main" id="{C5F3FB70-B7F9-E5D4-0711-1530997A1235}"/>
              </a:ext>
            </a:extLst>
          </p:cNvPr>
          <p:cNvSpPr txBox="1"/>
          <p:nvPr/>
        </p:nvSpPr>
        <p:spPr>
          <a:xfrm>
            <a:off x="9778480" y="1309276"/>
            <a:ext cx="1911219" cy="461665"/>
          </a:xfrm>
          <a:prstGeom prst="rect">
            <a:avLst/>
          </a:prstGeom>
          <a:noFill/>
        </p:spPr>
        <p:txBody>
          <a:bodyPr wrap="square" rtlCol="0">
            <a:spAutoFit/>
          </a:bodyPr>
          <a:lstStyle/>
          <a:p>
            <a:r>
              <a:rPr lang="es-ES" sz="1200" dirty="0">
                <a:latin typeface="Kalinga" panose="020B0502040204020203" pitchFamily="34" charset="0"/>
                <a:cs typeface="Kalinga" panose="020B0502040204020203" pitchFamily="34" charset="0"/>
              </a:rPr>
              <a:t>Límite de ingresos</a:t>
            </a:r>
          </a:p>
          <a:p>
            <a:r>
              <a:rPr lang="es-ES" sz="1200" dirty="0">
                <a:latin typeface="Kalinga" panose="020B0502040204020203" pitchFamily="34" charset="0"/>
                <a:cs typeface="Kalinga" panose="020B0502040204020203" pitchFamily="34" charset="0"/>
              </a:rPr>
              <a:t> (sin incluir la pensión)</a:t>
            </a:r>
          </a:p>
        </p:txBody>
      </p:sp>
    </p:spTree>
    <p:extLst>
      <p:ext uri="{BB962C8B-B14F-4D97-AF65-F5344CB8AC3E}">
        <p14:creationId xmlns:p14="http://schemas.microsoft.com/office/powerpoint/2010/main" val="4233875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DCE77-C006-F37B-EC21-9F8C8C163F1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79D78DA-5E33-E688-0999-7EFB61B72320}"/>
              </a:ext>
            </a:extLst>
          </p:cNvPr>
          <p:cNvSpPr>
            <a:spLocks noGrp="1"/>
          </p:cNvSpPr>
          <p:nvPr>
            <p:ph type="title"/>
          </p:nvPr>
        </p:nvSpPr>
        <p:spPr>
          <a:xfrm>
            <a:off x="1555464" y="1138518"/>
            <a:ext cx="2346986" cy="779929"/>
          </a:xfrm>
        </p:spPr>
        <p:txBody>
          <a:bodyPr/>
          <a:lstStyle/>
          <a:p>
            <a:pPr algn="ctr"/>
            <a:r>
              <a:rPr lang="es-ES" dirty="0"/>
              <a:t>2026</a:t>
            </a:r>
          </a:p>
        </p:txBody>
      </p:sp>
      <p:sp>
        <p:nvSpPr>
          <p:cNvPr id="3" name="Marcador de contenido 2">
            <a:extLst>
              <a:ext uri="{FF2B5EF4-FFF2-40B4-BE49-F238E27FC236}">
                <a16:creationId xmlns:a16="http://schemas.microsoft.com/office/drawing/2014/main" id="{E29467D8-054C-6135-78DA-B723AA2C931B}"/>
              </a:ext>
            </a:extLst>
          </p:cNvPr>
          <p:cNvSpPr>
            <a:spLocks noGrp="1"/>
          </p:cNvSpPr>
          <p:nvPr>
            <p:ph idx="1"/>
          </p:nvPr>
        </p:nvSpPr>
        <p:spPr/>
        <p:txBody>
          <a:bodyPr/>
          <a:lstStyle/>
          <a:p>
            <a:endParaRPr lang="es-ES" dirty="0"/>
          </a:p>
          <a:p>
            <a:pPr>
              <a:lnSpc>
                <a:spcPct val="150000"/>
              </a:lnSpc>
            </a:pPr>
            <a:r>
              <a:rPr lang="es-ES" dirty="0">
                <a:latin typeface="Kalinga" panose="020B0502040204020203" pitchFamily="34" charset="0"/>
                <a:cs typeface="Kalinga" panose="020B0502040204020203" pitchFamily="34" charset="0"/>
              </a:rPr>
              <a:t>Es un dinero extra que se añade a las pensiones más bajas para que lleguen a una cantidad mínima de dinero al año.</a:t>
            </a:r>
          </a:p>
        </p:txBody>
      </p:sp>
      <p:sp>
        <p:nvSpPr>
          <p:cNvPr id="4" name="Marcador de texto 3">
            <a:extLst>
              <a:ext uri="{FF2B5EF4-FFF2-40B4-BE49-F238E27FC236}">
                <a16:creationId xmlns:a16="http://schemas.microsoft.com/office/drawing/2014/main" id="{DA50E0A1-E7B6-CB09-CFBB-281C60BBFBF0}"/>
              </a:ext>
            </a:extLst>
          </p:cNvPr>
          <p:cNvSpPr>
            <a:spLocks noGrp="1"/>
          </p:cNvSpPr>
          <p:nvPr>
            <p:ph type="body" sz="half" idx="2"/>
          </p:nvPr>
        </p:nvSpPr>
        <p:spPr>
          <a:xfrm>
            <a:off x="839788" y="2057400"/>
            <a:ext cx="3866683" cy="3811588"/>
          </a:xfrm>
        </p:spPr>
        <p:txBody>
          <a:bodyPr/>
          <a:lstStyle/>
          <a:p>
            <a:pPr algn="ctr"/>
            <a:endParaRPr lang="es-ES" sz="2800" dirty="0">
              <a:latin typeface="Kalinga" panose="020B0502040204020203" pitchFamily="34" charset="0"/>
              <a:cs typeface="Kalinga" panose="020B0502040204020203" pitchFamily="34" charset="0"/>
            </a:endParaRPr>
          </a:p>
          <a:p>
            <a:pPr algn="just">
              <a:lnSpc>
                <a:spcPct val="150000"/>
              </a:lnSpc>
            </a:pPr>
            <a:r>
              <a:rPr lang="es-ES" sz="2800" b="1" dirty="0">
                <a:latin typeface="Kalinga" panose="020B0502040204020203" pitchFamily="34" charset="0"/>
                <a:cs typeface="Kalinga" panose="020B0502040204020203" pitchFamily="34" charset="0"/>
              </a:rPr>
              <a:t>¿Qué son los complementos a mínimos?</a:t>
            </a:r>
          </a:p>
        </p:txBody>
      </p:sp>
      <p:pic>
        <p:nvPicPr>
          <p:cNvPr id="5" name="Imagen 4">
            <a:extLst>
              <a:ext uri="{FF2B5EF4-FFF2-40B4-BE49-F238E27FC236}">
                <a16:creationId xmlns:a16="http://schemas.microsoft.com/office/drawing/2014/main" id="{7FA8AB25-363A-7824-23CB-A68B87955784}"/>
              </a:ext>
            </a:extLst>
          </p:cNvPr>
          <p:cNvPicPr>
            <a:picLocks noChangeAspect="1"/>
          </p:cNvPicPr>
          <p:nvPr/>
        </p:nvPicPr>
        <p:blipFill>
          <a:blip r:embed="rId2"/>
          <a:stretch>
            <a:fillRect/>
          </a:stretch>
        </p:blipFill>
        <p:spPr>
          <a:xfrm>
            <a:off x="443667" y="217794"/>
            <a:ext cx="1981372" cy="1097375"/>
          </a:xfrm>
          <a:prstGeom prst="rect">
            <a:avLst/>
          </a:prstGeom>
        </p:spPr>
      </p:pic>
      <p:sp>
        <p:nvSpPr>
          <p:cNvPr id="6" name="CuadroTexto 5">
            <a:extLst>
              <a:ext uri="{FF2B5EF4-FFF2-40B4-BE49-F238E27FC236}">
                <a16:creationId xmlns:a16="http://schemas.microsoft.com/office/drawing/2014/main" id="{4B527CCF-7A01-EB35-49A3-01944CE2EDCD}"/>
              </a:ext>
            </a:extLst>
          </p:cNvPr>
          <p:cNvSpPr txBox="1"/>
          <p:nvPr/>
        </p:nvSpPr>
        <p:spPr>
          <a:xfrm>
            <a:off x="591671" y="6033247"/>
            <a:ext cx="2734235" cy="261610"/>
          </a:xfrm>
          <a:prstGeom prst="rect">
            <a:avLst/>
          </a:prstGeom>
          <a:noFill/>
        </p:spPr>
        <p:txBody>
          <a:bodyPr wrap="square" rtlCol="0">
            <a:spAutoFit/>
          </a:bodyPr>
          <a:lstStyle/>
          <a:p>
            <a:r>
              <a:rPr lang="es-ES" sz="1100" dirty="0"/>
              <a:t>Publicado en el BOE el 24 de diciembre 2025</a:t>
            </a:r>
          </a:p>
        </p:txBody>
      </p:sp>
    </p:spTree>
    <p:extLst>
      <p:ext uri="{BB962C8B-B14F-4D97-AF65-F5344CB8AC3E}">
        <p14:creationId xmlns:p14="http://schemas.microsoft.com/office/powerpoint/2010/main" val="1794106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CF342-89A3-C4FB-AC9F-AC88FBAAD2B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63BF4DE-F288-70DB-0EC2-1ACC9E99040D}"/>
              </a:ext>
            </a:extLst>
          </p:cNvPr>
          <p:cNvSpPr>
            <a:spLocks noGrp="1"/>
          </p:cNvSpPr>
          <p:nvPr>
            <p:ph type="title"/>
          </p:nvPr>
        </p:nvSpPr>
        <p:spPr>
          <a:xfrm>
            <a:off x="1555464" y="1138518"/>
            <a:ext cx="2346986" cy="779929"/>
          </a:xfrm>
        </p:spPr>
        <p:txBody>
          <a:bodyPr/>
          <a:lstStyle/>
          <a:p>
            <a:pPr algn="ctr"/>
            <a:r>
              <a:rPr lang="es-ES" dirty="0"/>
              <a:t>2026</a:t>
            </a:r>
          </a:p>
        </p:txBody>
      </p:sp>
      <p:sp>
        <p:nvSpPr>
          <p:cNvPr id="3" name="Marcador de contenido 2">
            <a:extLst>
              <a:ext uri="{FF2B5EF4-FFF2-40B4-BE49-F238E27FC236}">
                <a16:creationId xmlns:a16="http://schemas.microsoft.com/office/drawing/2014/main" id="{96340F3E-6060-519E-85A6-47704D78BD44}"/>
              </a:ext>
            </a:extLst>
          </p:cNvPr>
          <p:cNvSpPr>
            <a:spLocks noGrp="1"/>
          </p:cNvSpPr>
          <p:nvPr>
            <p:ph idx="1"/>
          </p:nvPr>
        </p:nvSpPr>
        <p:spPr/>
        <p:txBody>
          <a:bodyPr>
            <a:normAutofit fontScale="92500"/>
          </a:bodyPr>
          <a:lstStyle/>
          <a:p>
            <a:pPr algn="just">
              <a:lnSpc>
                <a:spcPct val="110000"/>
              </a:lnSpc>
            </a:pPr>
            <a:r>
              <a:rPr lang="es-ES" dirty="0">
                <a:latin typeface="Kalinga" panose="020B0502040204020203" pitchFamily="34" charset="0"/>
                <a:cs typeface="Kalinga" panose="020B0502040204020203" pitchFamily="34" charset="0"/>
              </a:rPr>
              <a:t>Para cobrar este extra, tus otros ingresos (trabajo, ahorros, etc.) no pueden pasar de 9.442,00 euros al año.</a:t>
            </a:r>
          </a:p>
          <a:p>
            <a:pPr algn="just">
              <a:lnSpc>
                <a:spcPct val="110000"/>
              </a:lnSpc>
            </a:pPr>
            <a:endParaRPr lang="es-ES" dirty="0">
              <a:latin typeface="Kalinga" panose="020B0502040204020203" pitchFamily="34" charset="0"/>
              <a:cs typeface="Kalinga" panose="020B0502040204020203" pitchFamily="34" charset="0"/>
            </a:endParaRPr>
          </a:p>
          <a:p>
            <a:pPr algn="just">
              <a:lnSpc>
                <a:spcPct val="100000"/>
              </a:lnSpc>
            </a:pPr>
            <a:r>
              <a:rPr lang="es-ES" dirty="0">
                <a:latin typeface="Kalinga" panose="020B0502040204020203" pitchFamily="34" charset="0"/>
                <a:cs typeface="Kalinga" panose="020B0502040204020203" pitchFamily="34" charset="0"/>
              </a:rPr>
              <a:t>Si ganas un poco más de esa cifra, pero menos que la pensión mínima, te darán solo la diferencia.</a:t>
            </a:r>
          </a:p>
        </p:txBody>
      </p:sp>
      <p:sp>
        <p:nvSpPr>
          <p:cNvPr id="4" name="Marcador de texto 3">
            <a:extLst>
              <a:ext uri="{FF2B5EF4-FFF2-40B4-BE49-F238E27FC236}">
                <a16:creationId xmlns:a16="http://schemas.microsoft.com/office/drawing/2014/main" id="{4C64CF3E-E9B4-5078-0C90-77157FBEE798}"/>
              </a:ext>
            </a:extLst>
          </p:cNvPr>
          <p:cNvSpPr>
            <a:spLocks noGrp="1"/>
          </p:cNvSpPr>
          <p:nvPr>
            <p:ph type="body" sz="half" idx="2"/>
          </p:nvPr>
        </p:nvSpPr>
        <p:spPr/>
        <p:txBody>
          <a:bodyPr/>
          <a:lstStyle/>
          <a:p>
            <a:pPr algn="ctr"/>
            <a:endParaRPr lang="es-ES" sz="2800" dirty="0">
              <a:latin typeface="Kalinga" panose="020B0502040204020203" pitchFamily="34" charset="0"/>
              <a:cs typeface="Kalinga" panose="020B0502040204020203" pitchFamily="34" charset="0"/>
            </a:endParaRPr>
          </a:p>
          <a:p>
            <a:pPr algn="ctr"/>
            <a:r>
              <a:rPr lang="es-ES" sz="2800" b="1" dirty="0">
                <a:latin typeface="Kalinga" panose="020B0502040204020203" pitchFamily="34" charset="0"/>
                <a:cs typeface="Kalinga" panose="020B0502040204020203" pitchFamily="34" charset="0"/>
              </a:rPr>
              <a:t>El límite de ingresos</a:t>
            </a:r>
          </a:p>
        </p:txBody>
      </p:sp>
      <p:pic>
        <p:nvPicPr>
          <p:cNvPr id="5" name="Imagen 4">
            <a:extLst>
              <a:ext uri="{FF2B5EF4-FFF2-40B4-BE49-F238E27FC236}">
                <a16:creationId xmlns:a16="http://schemas.microsoft.com/office/drawing/2014/main" id="{2BDAB86D-1152-BF3A-BEAF-903AE23551E2}"/>
              </a:ext>
            </a:extLst>
          </p:cNvPr>
          <p:cNvPicPr>
            <a:picLocks noChangeAspect="1"/>
          </p:cNvPicPr>
          <p:nvPr/>
        </p:nvPicPr>
        <p:blipFill>
          <a:blip r:embed="rId2"/>
          <a:stretch>
            <a:fillRect/>
          </a:stretch>
        </p:blipFill>
        <p:spPr>
          <a:xfrm>
            <a:off x="443667" y="217794"/>
            <a:ext cx="1981372" cy="1097375"/>
          </a:xfrm>
          <a:prstGeom prst="rect">
            <a:avLst/>
          </a:prstGeom>
        </p:spPr>
      </p:pic>
      <p:sp>
        <p:nvSpPr>
          <p:cNvPr id="6" name="CuadroTexto 5">
            <a:extLst>
              <a:ext uri="{FF2B5EF4-FFF2-40B4-BE49-F238E27FC236}">
                <a16:creationId xmlns:a16="http://schemas.microsoft.com/office/drawing/2014/main" id="{DCC697D8-897C-6140-A8E7-EAFDC196D25B}"/>
              </a:ext>
            </a:extLst>
          </p:cNvPr>
          <p:cNvSpPr txBox="1"/>
          <p:nvPr/>
        </p:nvSpPr>
        <p:spPr>
          <a:xfrm>
            <a:off x="591671" y="6033247"/>
            <a:ext cx="2734235" cy="261610"/>
          </a:xfrm>
          <a:prstGeom prst="rect">
            <a:avLst/>
          </a:prstGeom>
          <a:noFill/>
        </p:spPr>
        <p:txBody>
          <a:bodyPr wrap="square" rtlCol="0">
            <a:spAutoFit/>
          </a:bodyPr>
          <a:lstStyle/>
          <a:p>
            <a:r>
              <a:rPr lang="es-ES" sz="1100" dirty="0"/>
              <a:t>Publicado en el BOE el 24 de diciembre 2025</a:t>
            </a:r>
          </a:p>
        </p:txBody>
      </p:sp>
    </p:spTree>
    <p:extLst>
      <p:ext uri="{BB962C8B-B14F-4D97-AF65-F5344CB8AC3E}">
        <p14:creationId xmlns:p14="http://schemas.microsoft.com/office/powerpoint/2010/main" val="116530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B2DED-6D6F-FA2A-10AD-03B50ED179A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972076F-A54D-12B3-F6B4-D9EC3AF4C44B}"/>
              </a:ext>
            </a:extLst>
          </p:cNvPr>
          <p:cNvSpPr>
            <a:spLocks noGrp="1"/>
          </p:cNvSpPr>
          <p:nvPr>
            <p:ph type="title"/>
          </p:nvPr>
        </p:nvSpPr>
        <p:spPr>
          <a:xfrm>
            <a:off x="1555464" y="1138518"/>
            <a:ext cx="2346986" cy="779929"/>
          </a:xfrm>
        </p:spPr>
        <p:txBody>
          <a:bodyPr/>
          <a:lstStyle/>
          <a:p>
            <a:pPr algn="ctr"/>
            <a:r>
              <a:rPr lang="es-ES" dirty="0"/>
              <a:t>2026</a:t>
            </a:r>
          </a:p>
        </p:txBody>
      </p:sp>
      <p:sp>
        <p:nvSpPr>
          <p:cNvPr id="3" name="Marcador de contenido 2">
            <a:extLst>
              <a:ext uri="{FF2B5EF4-FFF2-40B4-BE49-F238E27FC236}">
                <a16:creationId xmlns:a16="http://schemas.microsoft.com/office/drawing/2014/main" id="{81CBEC99-C6B2-3CF9-65D5-1CBDA351D3E3}"/>
              </a:ext>
            </a:extLst>
          </p:cNvPr>
          <p:cNvSpPr>
            <a:spLocks noGrp="1"/>
          </p:cNvSpPr>
          <p:nvPr>
            <p:ph idx="1"/>
          </p:nvPr>
        </p:nvSpPr>
        <p:spPr/>
        <p:txBody>
          <a:bodyPr>
            <a:normAutofit fontScale="92500" lnSpcReduction="20000"/>
          </a:bodyPr>
          <a:lstStyle/>
          <a:p>
            <a:pPr>
              <a:lnSpc>
                <a:spcPct val="110000"/>
              </a:lnSpc>
            </a:pPr>
            <a:r>
              <a:rPr lang="es-ES" sz="3500" dirty="0"/>
              <a:t>No es para siempre: Si tu pensión sube en el futuro o te dan otra ayuda, el complemento bajará o desaparecerá.</a:t>
            </a:r>
          </a:p>
          <a:p>
            <a:pPr>
              <a:lnSpc>
                <a:spcPct val="110000"/>
              </a:lnSpc>
            </a:pPr>
            <a:endParaRPr lang="es-ES" sz="2200" dirty="0"/>
          </a:p>
          <a:p>
            <a:pPr>
              <a:lnSpc>
                <a:spcPct val="110000"/>
              </a:lnSpc>
            </a:pPr>
            <a:r>
              <a:rPr lang="es-ES" sz="3500" dirty="0"/>
              <a:t>Límite máximo: El complemento no puede ser más alto que lo que se cobra por una pensión no contributiva (excepto en casos de Gran Incapacidad).</a:t>
            </a:r>
          </a:p>
        </p:txBody>
      </p:sp>
      <p:sp>
        <p:nvSpPr>
          <p:cNvPr id="4" name="Marcador de texto 3">
            <a:extLst>
              <a:ext uri="{FF2B5EF4-FFF2-40B4-BE49-F238E27FC236}">
                <a16:creationId xmlns:a16="http://schemas.microsoft.com/office/drawing/2014/main" id="{DC72F9D9-DE06-F231-EC46-B76360C1AAF3}"/>
              </a:ext>
            </a:extLst>
          </p:cNvPr>
          <p:cNvSpPr>
            <a:spLocks noGrp="1"/>
          </p:cNvSpPr>
          <p:nvPr>
            <p:ph type="body" sz="half" idx="2"/>
          </p:nvPr>
        </p:nvSpPr>
        <p:spPr/>
        <p:txBody>
          <a:bodyPr/>
          <a:lstStyle/>
          <a:p>
            <a:pPr algn="ctr"/>
            <a:endParaRPr lang="es-ES" sz="2800" dirty="0">
              <a:latin typeface="Kalinga" panose="020B0502040204020203" pitchFamily="34" charset="0"/>
              <a:cs typeface="Kalinga" panose="020B0502040204020203" pitchFamily="34" charset="0"/>
            </a:endParaRPr>
          </a:p>
          <a:p>
            <a:pPr algn="ctr"/>
            <a:r>
              <a:rPr lang="es-ES" sz="2800" b="1" dirty="0">
                <a:latin typeface="Kalinga" panose="020B0502040204020203" pitchFamily="34" charset="0"/>
                <a:cs typeface="Kalinga" panose="020B0502040204020203" pitchFamily="34" charset="0"/>
              </a:rPr>
              <a:t>Normas importantes</a:t>
            </a:r>
          </a:p>
        </p:txBody>
      </p:sp>
      <p:pic>
        <p:nvPicPr>
          <p:cNvPr id="5" name="Imagen 4">
            <a:extLst>
              <a:ext uri="{FF2B5EF4-FFF2-40B4-BE49-F238E27FC236}">
                <a16:creationId xmlns:a16="http://schemas.microsoft.com/office/drawing/2014/main" id="{1E6DDDC6-06DE-9F8A-024E-00E551A45FEE}"/>
              </a:ext>
            </a:extLst>
          </p:cNvPr>
          <p:cNvPicPr>
            <a:picLocks noChangeAspect="1"/>
          </p:cNvPicPr>
          <p:nvPr/>
        </p:nvPicPr>
        <p:blipFill>
          <a:blip r:embed="rId2"/>
          <a:stretch>
            <a:fillRect/>
          </a:stretch>
        </p:blipFill>
        <p:spPr>
          <a:xfrm>
            <a:off x="443667" y="217794"/>
            <a:ext cx="1981372" cy="1097375"/>
          </a:xfrm>
          <a:prstGeom prst="rect">
            <a:avLst/>
          </a:prstGeom>
        </p:spPr>
      </p:pic>
      <p:sp>
        <p:nvSpPr>
          <p:cNvPr id="6" name="CuadroTexto 5">
            <a:extLst>
              <a:ext uri="{FF2B5EF4-FFF2-40B4-BE49-F238E27FC236}">
                <a16:creationId xmlns:a16="http://schemas.microsoft.com/office/drawing/2014/main" id="{DC4F1F1D-0BF5-3B5A-E2DB-4D4E0D660197}"/>
              </a:ext>
            </a:extLst>
          </p:cNvPr>
          <p:cNvSpPr txBox="1"/>
          <p:nvPr/>
        </p:nvSpPr>
        <p:spPr>
          <a:xfrm>
            <a:off x="591671" y="6033247"/>
            <a:ext cx="2734235" cy="261610"/>
          </a:xfrm>
          <a:prstGeom prst="rect">
            <a:avLst/>
          </a:prstGeom>
          <a:noFill/>
        </p:spPr>
        <p:txBody>
          <a:bodyPr wrap="square" rtlCol="0">
            <a:spAutoFit/>
          </a:bodyPr>
          <a:lstStyle/>
          <a:p>
            <a:r>
              <a:rPr lang="es-ES" sz="1100" dirty="0"/>
              <a:t>Publicado en el BOE el 24 de diciembre 2025</a:t>
            </a:r>
          </a:p>
        </p:txBody>
      </p:sp>
    </p:spTree>
    <p:extLst>
      <p:ext uri="{BB962C8B-B14F-4D97-AF65-F5344CB8AC3E}">
        <p14:creationId xmlns:p14="http://schemas.microsoft.com/office/powerpoint/2010/main" val="334936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3ED39-77FB-D453-054D-47F3309487C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A2CD75A-451E-1F46-C6D5-4CA53A774329}"/>
              </a:ext>
            </a:extLst>
          </p:cNvPr>
          <p:cNvSpPr>
            <a:spLocks noGrp="1"/>
          </p:cNvSpPr>
          <p:nvPr>
            <p:ph type="title"/>
          </p:nvPr>
        </p:nvSpPr>
        <p:spPr>
          <a:xfrm>
            <a:off x="1555464" y="1138518"/>
            <a:ext cx="2346986" cy="779929"/>
          </a:xfrm>
        </p:spPr>
        <p:txBody>
          <a:bodyPr/>
          <a:lstStyle/>
          <a:p>
            <a:pPr algn="ctr"/>
            <a:r>
              <a:rPr lang="es-ES" dirty="0"/>
              <a:t>2026</a:t>
            </a:r>
          </a:p>
        </p:txBody>
      </p:sp>
      <p:sp>
        <p:nvSpPr>
          <p:cNvPr id="3" name="Marcador de contenido 2">
            <a:extLst>
              <a:ext uri="{FF2B5EF4-FFF2-40B4-BE49-F238E27FC236}">
                <a16:creationId xmlns:a16="http://schemas.microsoft.com/office/drawing/2014/main" id="{10227E09-F83D-AA69-2D88-54E622B3D699}"/>
              </a:ext>
            </a:extLst>
          </p:cNvPr>
          <p:cNvSpPr>
            <a:spLocks noGrp="1"/>
          </p:cNvSpPr>
          <p:nvPr>
            <p:ph idx="1"/>
          </p:nvPr>
        </p:nvSpPr>
        <p:spPr>
          <a:xfrm>
            <a:off x="5183188" y="546847"/>
            <a:ext cx="6172200" cy="5748010"/>
          </a:xfrm>
        </p:spPr>
        <p:txBody>
          <a:bodyPr>
            <a:normAutofit fontScale="77500" lnSpcReduction="20000"/>
          </a:bodyPr>
          <a:lstStyle/>
          <a:p>
            <a:pPr algn="just">
              <a:lnSpc>
                <a:spcPct val="110000"/>
              </a:lnSpc>
            </a:pPr>
            <a:r>
              <a:rPr lang="es-ES" sz="3500" dirty="0">
                <a:latin typeface="Kalinga" panose="020B0502040204020203" pitchFamily="34" charset="0"/>
                <a:cs typeface="Kalinga" panose="020B0502040204020203" pitchFamily="34" charset="0"/>
              </a:rPr>
              <a:t>Avisar de cambios: Si empiezas a ganar más dinero y te pasas del límite, debes avisar a la Seguridad Social en un plazo de 1 mes.</a:t>
            </a:r>
          </a:p>
          <a:p>
            <a:pPr>
              <a:lnSpc>
                <a:spcPct val="110000"/>
              </a:lnSpc>
            </a:pPr>
            <a:endParaRPr lang="es-ES" sz="1000" dirty="0"/>
          </a:p>
          <a:p>
            <a:pPr algn="just">
              <a:lnSpc>
                <a:spcPct val="110000"/>
              </a:lnSpc>
            </a:pPr>
            <a:r>
              <a:rPr lang="es-ES" sz="3500" dirty="0">
                <a:latin typeface="Kalinga" panose="020B0502040204020203" pitchFamily="34" charset="0"/>
                <a:cs typeface="Kalinga" panose="020B0502040204020203" pitchFamily="34" charset="0"/>
              </a:rPr>
              <a:t>Decir la verdad: La Seguridad Social puede pedirte documentos o declaraciones de Hacienda para comprobar cuánto dinero ganas.</a:t>
            </a:r>
          </a:p>
          <a:p>
            <a:pPr>
              <a:lnSpc>
                <a:spcPct val="110000"/>
              </a:lnSpc>
            </a:pPr>
            <a:endParaRPr lang="es-ES" sz="1000" dirty="0"/>
          </a:p>
          <a:p>
            <a:pPr algn="just">
              <a:lnSpc>
                <a:spcPct val="110000"/>
              </a:lnSpc>
            </a:pPr>
            <a:r>
              <a:rPr lang="es-ES" sz="3500" dirty="0">
                <a:latin typeface="Kalinga" panose="020B0502040204020203" pitchFamily="34" charset="0"/>
                <a:cs typeface="Kalinga" panose="020B0502040204020203" pitchFamily="34" charset="0"/>
              </a:rPr>
              <a:t>Solicitud tarde: Si pides este extra más tarde de empezar a cobrar la pensión, solo te pagarán como máximo los 3 meses anteriores a tu solicitud.</a:t>
            </a:r>
          </a:p>
          <a:p>
            <a:pPr>
              <a:lnSpc>
                <a:spcPct val="110000"/>
              </a:lnSpc>
            </a:pPr>
            <a:endParaRPr lang="es-ES" sz="3500" dirty="0"/>
          </a:p>
        </p:txBody>
      </p:sp>
      <p:sp>
        <p:nvSpPr>
          <p:cNvPr id="4" name="Marcador de texto 3">
            <a:extLst>
              <a:ext uri="{FF2B5EF4-FFF2-40B4-BE49-F238E27FC236}">
                <a16:creationId xmlns:a16="http://schemas.microsoft.com/office/drawing/2014/main" id="{5897C357-F9D2-3254-C4E0-B11F8D8DECA6}"/>
              </a:ext>
            </a:extLst>
          </p:cNvPr>
          <p:cNvSpPr>
            <a:spLocks noGrp="1"/>
          </p:cNvSpPr>
          <p:nvPr>
            <p:ph type="body" sz="half" idx="2"/>
          </p:nvPr>
        </p:nvSpPr>
        <p:spPr/>
        <p:txBody>
          <a:bodyPr/>
          <a:lstStyle/>
          <a:p>
            <a:pPr algn="ctr"/>
            <a:endParaRPr lang="es-ES" sz="2800" dirty="0">
              <a:latin typeface="Kalinga" panose="020B0502040204020203" pitchFamily="34" charset="0"/>
              <a:cs typeface="Kalinga" panose="020B0502040204020203" pitchFamily="34" charset="0"/>
            </a:endParaRPr>
          </a:p>
          <a:p>
            <a:pPr algn="ctr"/>
            <a:r>
              <a:rPr lang="es-ES" sz="2800" b="1" dirty="0">
                <a:latin typeface="Kalinga" panose="020B0502040204020203" pitchFamily="34" charset="0"/>
                <a:cs typeface="Kalinga" panose="020B0502040204020203" pitchFamily="34" charset="0"/>
              </a:rPr>
              <a:t>Tus obligaciones</a:t>
            </a:r>
          </a:p>
        </p:txBody>
      </p:sp>
      <p:pic>
        <p:nvPicPr>
          <p:cNvPr id="5" name="Imagen 4">
            <a:extLst>
              <a:ext uri="{FF2B5EF4-FFF2-40B4-BE49-F238E27FC236}">
                <a16:creationId xmlns:a16="http://schemas.microsoft.com/office/drawing/2014/main" id="{39D735B7-EC61-8EF3-8EBA-5D431A3C800D}"/>
              </a:ext>
            </a:extLst>
          </p:cNvPr>
          <p:cNvPicPr>
            <a:picLocks noChangeAspect="1"/>
          </p:cNvPicPr>
          <p:nvPr/>
        </p:nvPicPr>
        <p:blipFill>
          <a:blip r:embed="rId2"/>
          <a:stretch>
            <a:fillRect/>
          </a:stretch>
        </p:blipFill>
        <p:spPr>
          <a:xfrm>
            <a:off x="443667" y="217794"/>
            <a:ext cx="1981372" cy="1097375"/>
          </a:xfrm>
          <a:prstGeom prst="rect">
            <a:avLst/>
          </a:prstGeom>
        </p:spPr>
      </p:pic>
      <p:sp>
        <p:nvSpPr>
          <p:cNvPr id="6" name="CuadroTexto 5">
            <a:extLst>
              <a:ext uri="{FF2B5EF4-FFF2-40B4-BE49-F238E27FC236}">
                <a16:creationId xmlns:a16="http://schemas.microsoft.com/office/drawing/2014/main" id="{44F3ED46-6BED-578E-77D0-2FBC32BC7602}"/>
              </a:ext>
            </a:extLst>
          </p:cNvPr>
          <p:cNvSpPr txBox="1"/>
          <p:nvPr/>
        </p:nvSpPr>
        <p:spPr>
          <a:xfrm>
            <a:off x="591671" y="6033247"/>
            <a:ext cx="2734235" cy="261610"/>
          </a:xfrm>
          <a:prstGeom prst="rect">
            <a:avLst/>
          </a:prstGeom>
          <a:noFill/>
        </p:spPr>
        <p:txBody>
          <a:bodyPr wrap="square" rtlCol="0">
            <a:spAutoFit/>
          </a:bodyPr>
          <a:lstStyle/>
          <a:p>
            <a:r>
              <a:rPr lang="es-ES" sz="1100" dirty="0"/>
              <a:t>Publicado en el BOE el 24 de diciembre 2025</a:t>
            </a:r>
          </a:p>
        </p:txBody>
      </p:sp>
    </p:spTree>
    <p:extLst>
      <p:ext uri="{BB962C8B-B14F-4D97-AF65-F5344CB8AC3E}">
        <p14:creationId xmlns:p14="http://schemas.microsoft.com/office/powerpoint/2010/main" val="9163076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1105</Words>
  <Application>Microsoft Office PowerPoint</Application>
  <PresentationFormat>Panorámica</PresentationFormat>
  <Paragraphs>110</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Calibri Light</vt:lpstr>
      <vt:lpstr>Kalinga</vt:lpstr>
      <vt:lpstr>Tema de Office</vt:lpstr>
      <vt:lpstr>2026</vt:lpstr>
      <vt:lpstr>ERRETIROA 65 URTEREKIN  JUBILACION CON 65 AÑOS</vt:lpstr>
      <vt:lpstr>65 urtetik beherako Erretiroa Jubilación menor de 65 años</vt:lpstr>
      <vt:lpstr>65 urterekin erretiratzea Ezintasun Handitik datozenak Jubilación con 65 años Procedentes de Gran Incapacidad</vt:lpstr>
      <vt:lpstr>Gutxieneko pentsiorako diru-sarreren muga Límite de ingresos para pensión mínima</vt:lpstr>
      <vt:lpstr>2026</vt:lpstr>
      <vt:lpstr>2026</vt:lpstr>
      <vt:lpstr>2026</vt:lpstr>
      <vt:lpstr>2026</vt:lpstr>
      <vt:lpstr>2026</vt:lpstr>
      <vt:lpstr>El límite de ingresos (Los 9.442,00 €)para poder cobrar el complemento a mínimos</vt:lpstr>
      <vt:lpstr>¿Qué documentos debes presentar?</vt:lpstr>
      <vt:lpstr>2026</vt:lpstr>
      <vt:lpstr>2026</vt:lpstr>
      <vt:lpstr>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23</cp:revision>
  <dcterms:created xsi:type="dcterms:W3CDTF">2026-01-12T18:04:49Z</dcterms:created>
  <dcterms:modified xsi:type="dcterms:W3CDTF">2026-01-22T15:01:55Z</dcterms:modified>
</cp:coreProperties>
</file>